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0" r:id="rId3"/>
    <p:sldId id="593" r:id="rId4"/>
    <p:sldId id="426" r:id="rId5"/>
    <p:sldId id="595" r:id="rId6"/>
    <p:sldId id="424" r:id="rId7"/>
    <p:sldId id="606" r:id="rId8"/>
    <p:sldId id="591" r:id="rId9"/>
    <p:sldId id="599" r:id="rId10"/>
    <p:sldId id="608" r:id="rId11"/>
    <p:sldId id="607" r:id="rId12"/>
    <p:sldId id="601" r:id="rId13"/>
    <p:sldId id="589" r:id="rId14"/>
    <p:sldId id="581" r:id="rId15"/>
    <p:sldId id="582" r:id="rId16"/>
    <p:sldId id="584" r:id="rId17"/>
    <p:sldId id="585" r:id="rId18"/>
    <p:sldId id="472" r:id="rId19"/>
    <p:sldId id="580" r:id="rId20"/>
    <p:sldId id="586" r:id="rId21"/>
    <p:sldId id="590" r:id="rId22"/>
    <p:sldId id="597" r:id="rId23"/>
    <p:sldId id="598" r:id="rId24"/>
    <p:sldId id="588" r:id="rId25"/>
    <p:sldId id="567" r:id="rId26"/>
    <p:sldId id="575" r:id="rId27"/>
    <p:sldId id="610" r:id="rId28"/>
    <p:sldId id="617" r:id="rId29"/>
    <p:sldId id="615" r:id="rId30"/>
    <p:sldId id="609" r:id="rId31"/>
    <p:sldId id="6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9E1C23-CFEC-EEF6-EA74-5BB77C2F6F87}" name="valentino loren perrone" initials="vp" userId="S::valentinoloren.perrone@alumni.uniroma2.eu::3ac27287-ac6f-4efe-b472-5fd55b7f777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Mesiano Laureani" initials="SML" lastIdx="4" clrIdx="0">
    <p:extLst>
      <p:ext uri="{19B8F6BF-5375-455C-9EA6-DF929625EA0E}">
        <p15:presenceInfo xmlns:p15="http://schemas.microsoft.com/office/powerpoint/2012/main" userId="7a5d240f6c857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852"/>
    <a:srgbClr val="00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0DB73-CCDA-A453-C016-4DBC7383D9DB}" v="1015" dt="2023-06-28T07:50:55.484"/>
    <p1510:client id="{09BD92AC-38F0-7084-5AF4-4E9C1281AF44}" v="4827" dt="2023-06-27T17:59:06.953"/>
    <p1510:client id="{241188A6-8832-9EAC-C580-01324F866903}" v="2223" dt="2023-07-07T14:08:00.633"/>
    <p1510:client id="{2562E390-C849-8461-3727-E98C9E79CEA4}" v="1329" dt="2023-06-13T13:00:11.423"/>
    <p1510:client id="{411783E0-C6C5-EE10-B63D-BD6D1E2F4BCD}" v="1051" dt="2023-10-28T08:43:34.242"/>
    <p1510:client id="{68BA6BA9-F895-0DC8-0BD7-C9B87AEEE297}" v="935" dt="2023-06-28T13:25:33.614"/>
    <p1510:client id="{7B0158B0-9BC8-29BF-3BB7-753DE2C30813}" v="2" dt="2023-07-04T10:50:05.879"/>
    <p1510:client id="{82B7B565-DDC2-ED62-7B50-CED8DFE6BDF8}" v="573" dt="2023-07-07T14:52:09.715"/>
    <p1510:client id="{8CA01FAC-F607-8924-270B-99DECC2DC0FF}" v="134" dt="2023-06-07T14:54:02.175"/>
    <p1510:client id="{98912133-6117-DAF6-ED5F-1FCA1321C9B3}" v="313" dt="2023-06-09T19:22:28.794"/>
    <p1510:client id="{B2F33ED5-F1AA-4569-AFAD-C8666E5C1187}" v="1419" dt="2023-10-26T18:02:27.370"/>
    <p1510:client id="{EB1C7E16-691D-450E-B8C3-11B55A2817C3}" v="3" dt="2023-05-24T14:32:05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791" autoAdjust="0"/>
  </p:normalViewPr>
  <p:slideViewPr>
    <p:cSldViewPr snapToGrid="0">
      <p:cViewPr>
        <p:scale>
          <a:sx n="75" d="100"/>
          <a:sy n="75" d="100"/>
        </p:scale>
        <p:origin x="974" y="-22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AE5654-0AAE-DE45-A4B6-1FF5CCB09E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49DFE-F980-85C9-69B2-B82733220A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68A2-6F4D-445E-BA66-3B86E7F55674}" type="datetimeFigureOut">
              <a:rPr lang="en-GB" smtClean="0"/>
              <a:t>28/10/2023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AE16A-541B-760C-498E-61BAFB09A9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984F5-00E6-EC0E-A85F-96919D66A0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040A4-08A6-4417-83EE-B8ED211DED1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246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1C409-9291-4A45-8263-15271EF5F29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FE119-9D35-40C7-8F69-0609CB12B20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5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La mia Tesi si intitola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6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Valutare l'accuratezza dei SASTT nei progetti OS utilizzando il dataset OSS.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fornendo una panoramica dettagliata delle performance di ogni SASTT.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Guidare sviluppatori e organizzazioni verso scelte informate sulla sicurezza del software.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Focalizziamo l’attenzione sulla fase 9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Figura mostra le metriche di accuratezza calcolate sui tre SASTT. Si evince che la Precision risulta essere più alta della Recall per tutti e 3 i SASTT.</a:t>
            </a:r>
          </a:p>
          <a:p>
            <a:pPr algn="l"/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Eccettuando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\_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Pofb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l'andamento di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Pmd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risulta essere il migliore, seguito da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Vcg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e da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Snyk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7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9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contesto di questa RQ è il medesimo descritto in RQ2. Ovvero vogliamo valutare la differenza tra accuratezza in contesti </a:t>
            </a:r>
            <a:r>
              <a:rPr lang="it-IT" dirty="0" err="1"/>
              <a:t>piu</a:t>
            </a:r>
            <a:r>
              <a:rPr lang="it-IT" dirty="0"/>
              <a:t> ampi come OS e Test Suite.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Siccome c’è una reale differenza nelle metriche abbiamo provato a spiegarla in termini di complessità del codice con le seguenti metriche.</a:t>
            </a:r>
          </a:p>
          <a:p>
            <a:r>
              <a:rPr lang="it-IT" dirty="0"/>
              <a:t>In realtà ci rendiamo conto che la complessità del codice non varia.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80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Essendo il nostro uno studio empirico siamo soggetti alle minacce alla validità. Esse incorrono in qualsiasi scelta che possa condizionare la validità interna, esterna di costrutto o le conclusioni. 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Costrutto: Una minaccia del genere si ha quando non si </a:t>
            </a:r>
            <a:r>
              <a:rPr lang="it-IT" dirty="0" err="1"/>
              <a:t>risce</a:t>
            </a:r>
            <a:r>
              <a:rPr lang="it-IT" dirty="0"/>
              <a:t> a catturare pienamente il concetto o variabile e porta a risultati inaccurati.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Una </a:t>
            </a:r>
            <a:r>
              <a:rPr lang="en-GB" dirty="0" err="1"/>
              <a:t>problematica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la </a:t>
            </a:r>
            <a:r>
              <a:rPr lang="en-GB" dirty="0" err="1"/>
              <a:t>bassa</a:t>
            </a:r>
            <a:r>
              <a:rPr lang="en-GB" dirty="0"/>
              <a:t> Potenza </a:t>
            </a:r>
            <a:r>
              <a:rPr lang="en-GB" dirty="0" err="1"/>
              <a:t>statistica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minaccia</a:t>
            </a:r>
            <a:r>
              <a:rPr lang="en-GB" dirty="0"/>
              <a:t> la </a:t>
            </a:r>
            <a:r>
              <a:rPr lang="en-GB" dirty="0" err="1"/>
              <a:t>validita</a:t>
            </a:r>
            <a:r>
              <a:rPr lang="en-GB" dirty="0"/>
              <a:t> interna e alle </a:t>
            </a:r>
            <a:r>
              <a:rPr lang="en-GB" dirty="0" err="1"/>
              <a:t>conclusioni</a:t>
            </a:r>
            <a:r>
              <a:rPr lang="en-GB" dirty="0"/>
              <a:t>. Il dataset di </a:t>
            </a:r>
            <a:r>
              <a:rPr lang="en-GB" dirty="0" err="1"/>
              <a:t>ridotte</a:t>
            </a:r>
            <a:r>
              <a:rPr lang="en-GB" dirty="0"/>
              <a:t> </a:t>
            </a:r>
            <a:r>
              <a:rPr lang="en-GB" dirty="0" err="1"/>
              <a:t>dimensioni</a:t>
            </a:r>
            <a:r>
              <a:rPr lang="en-GB" dirty="0"/>
              <a:t> non </a:t>
            </a:r>
            <a:r>
              <a:rPr lang="en-GB" dirty="0" err="1"/>
              <a:t>permette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buona </a:t>
            </a:r>
            <a:r>
              <a:rPr lang="en-GB" dirty="0" err="1"/>
              <a:t>generalizzazione</a:t>
            </a:r>
            <a:r>
              <a:rPr lang="en-GB" dirty="0"/>
              <a:t> </a:t>
            </a:r>
            <a:r>
              <a:rPr lang="en-GB" dirty="0" err="1"/>
              <a:t>impedendo</a:t>
            </a:r>
            <a:r>
              <a:rPr lang="en-GB" dirty="0"/>
              <a:t> di </a:t>
            </a:r>
            <a:r>
              <a:rPr lang="en-GB" dirty="0" err="1"/>
              <a:t>trarre</a:t>
            </a:r>
            <a:r>
              <a:rPr lang="en-GB" dirty="0"/>
              <a:t> </a:t>
            </a:r>
            <a:r>
              <a:rPr lang="en-GB" dirty="0" err="1"/>
              <a:t>relazioni</a:t>
            </a:r>
            <a:r>
              <a:rPr lang="en-GB" dirty="0"/>
              <a:t> sui </a:t>
            </a:r>
            <a:r>
              <a:rPr lang="en-GB" dirty="0" err="1"/>
              <a:t>dati</a:t>
            </a:r>
            <a:r>
              <a:rPr lang="en-GB" dirty="0"/>
              <a:t> e di </a:t>
            </a:r>
            <a:r>
              <a:rPr lang="en-GB" dirty="0" err="1"/>
              <a:t>trarre</a:t>
            </a:r>
            <a:r>
              <a:rPr lang="en-GB" dirty="0"/>
              <a:t> conclusion significative per I </a:t>
            </a:r>
            <a:r>
              <a:rPr lang="en-GB" dirty="0" err="1"/>
              <a:t>dati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5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 fine di discutere questa tesi partiamo dal parlare dell’introduzione con contesto e scopo per poi passare alle </a:t>
            </a:r>
            <a:r>
              <a:rPr lang="it-IT" dirty="0" err="1"/>
              <a:t>research</a:t>
            </a:r>
            <a:r>
              <a:rPr lang="it-IT" dirty="0"/>
              <a:t> questions ed infine parleremo delle conclusioni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4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L’ingente crescita dei dati sensibili ha contribuito all’aumento dei cyber </a:t>
            </a:r>
            <a:r>
              <a:rPr lang="it-IT" dirty="0" err="1"/>
              <a:t>attack</a:t>
            </a:r>
            <a:r>
              <a:rPr lang="it-IT" dirty="0"/>
              <a:t> da parte di associazioni malevoli.</a:t>
            </a:r>
          </a:p>
          <a:p>
            <a:endParaRPr lang="it-IT" dirty="0"/>
          </a:p>
          <a:p>
            <a:r>
              <a:rPr lang="it-IT" dirty="0"/>
              <a:t>Un recente studio </a:t>
            </a:r>
            <a:r>
              <a:rPr lang="it-IT" dirty="0" err="1"/>
              <a:t>dell</a:t>
            </a:r>
            <a:r>
              <a:rPr lang="it-IT" dirty="0"/>
              <a:t> IBM SECURITY ha evidenziato che il costo medio globale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3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effectLst/>
                <a:latin typeface="Segoe UI" panose="020B0502040204020203" pitchFamily="34" charset="0"/>
              </a:rPr>
              <a:t>: un aspetto chiave di questa ricerca è il confronto tra l'accuratezza dei SASTT quando applicati a due diversi contesti ovvero la Juliet Test Suite, un noto set di test per vulnerabilità, e i progetti open source reali. Questo confronto consente di identificare eventuali disparità nelle prestazioni dei SASTT tra scenari di test controllati e progetti reali.​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​</a:t>
            </a:r>
            <a:endParaRPr lang="it-IT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9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- importanza dei progetti sul piano industriale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- risalente al 2019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- CVE di NVD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- costruito manualmente dagli autori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  <a:p>
            <a:r>
              <a:rPr lang="en-GB" sz="1800" dirty="0">
                <a:effectLst/>
                <a:latin typeface="Segoe UI" panose="020B0502040204020203" pitchFamily="34" charset="0"/>
              </a:rPr>
              <a:t>JTS 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stata</a:t>
            </a:r>
            <a:r>
              <a:rPr lang="en-GB" sz="1800" dirty="0">
                <a:effectLst/>
                <a:latin typeface="Segoe UI" panose="020B0502040204020203" pitchFamily="34" charset="0"/>
              </a:rPr>
              <a:t> 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ideata</a:t>
            </a:r>
            <a:r>
              <a:rPr lang="en-GB" sz="1800" dirty="0">
                <a:effectLst/>
                <a:latin typeface="Segoe UI" panose="020B0502040204020203" pitchFamily="34" charset="0"/>
              </a:rPr>
              <a:t> e 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prodotta</a:t>
            </a:r>
            <a:r>
              <a:rPr lang="en-GB" sz="1800" dirty="0">
                <a:effectLst/>
                <a:latin typeface="Segoe UI" panose="020B0502040204020203" pitchFamily="34" charset="0"/>
              </a:rPr>
              <a:t> dal 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Center</a:t>
            </a:r>
            <a:r>
              <a:rPr lang="en-GB" sz="1800" dirty="0">
                <a:effectLst/>
                <a:latin typeface="Segoe UI" panose="020B0502040204020203" pitchFamily="34" charset="0"/>
              </a:rPr>
              <a:t> for Assured Software (``CAS"), 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un'entità</a:t>
            </a:r>
            <a:r>
              <a:rPr lang="en-GB" sz="1800" dirty="0">
                <a:effectLst/>
                <a:latin typeface="Segoe UI" panose="020B0502040204020203" pitchFamily="34" charset="0"/>
              </a:rPr>
              <a:t> </a:t>
            </a:r>
            <a:r>
              <a:rPr lang="en-GB" sz="1800" dirty="0" err="1">
                <a:effectLst/>
                <a:latin typeface="Segoe UI" panose="020B0502040204020203" pitchFamily="34" charset="0"/>
              </a:rPr>
              <a:t>operante</a:t>
            </a:r>
            <a:r>
              <a:rPr lang="en-GB" sz="1800" dirty="0">
                <a:effectLst/>
                <a:latin typeface="Segoe UI" panose="020B0502040204020203" pitchFamily="34" charset="0"/>
              </a:rPr>
              <a:t> sotto la National Security Agency (``NSA")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Riprendiamo il contesto discusso precedentemente per spiegare la struttura e la distribuzione dei CWE in OSS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9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Mapping eseguito con le API del </a:t>
            </a:r>
            <a:r>
              <a:rPr lang="it-IT" dirty="0" err="1"/>
              <a:t>Nist</a:t>
            </a:r>
            <a:endParaRPr lang="it-IT" dirty="0"/>
          </a:p>
          <a:p>
            <a:r>
              <a:rPr lang="it-IT" dirty="0"/>
              <a:t>Grafico della distribuzione dei CWE. La frequenza riguarda i CWE nelle </a:t>
            </a:r>
            <a:r>
              <a:rPr lang="it-IT" dirty="0" err="1"/>
              <a:t>commit</a:t>
            </a:r>
            <a:r>
              <a:rPr lang="it-IT" dirty="0"/>
              <a:t> e progetti. Alcuni CWE nascono con </a:t>
            </a:r>
            <a:r>
              <a:rPr lang="it-IT" dirty="0" err="1"/>
              <a:t>vulnerabilita</a:t>
            </a:r>
            <a:r>
              <a:rPr lang="it-IT" dirty="0"/>
              <a:t> non dichiarate e compongono circa il 14% dei dati. Ciascun CWE tende a manifestarsi con una frequenza inferiore al 3%. Molti CWE ma frequenza bassa.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NVD-CWE-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noinfo</a:t>
            </a:r>
            <a:r>
              <a:rPr lang="it-IT" b="0" i="0" dirty="0">
                <a:effectLst/>
                <a:latin typeface="Arial" panose="020B0604020202020204" pitchFamily="34" charset="0"/>
              </a:rPr>
              <a:t>: mancanza di informazioni per classificare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NVD-CWE-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OtheR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cwe</a:t>
            </a:r>
            <a:r>
              <a:rPr lang="it-IT" b="0" i="0" dirty="0">
                <a:effectLst/>
                <a:latin typeface="Arial" panose="020B0604020202020204" pitchFamily="34" charset="0"/>
              </a:rPr>
              <a:t> non presente in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nvd</a:t>
            </a:r>
            <a:endParaRPr lang="it-IT" b="0" i="0" dirty="0"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None: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cve</a:t>
            </a:r>
            <a:r>
              <a:rPr lang="it-IT" b="0" i="0" dirty="0">
                <a:effectLst/>
                <a:latin typeface="Arial" panose="020B0604020202020204" pitchFamily="34" charset="0"/>
              </a:rPr>
              <a:t> non esiste in NVD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9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focalizziamoci su questa figura, serve solo a capire la </a:t>
            </a:r>
            <a:r>
              <a:rPr lang="it-IT" dirty="0" err="1"/>
              <a:t>complessita</a:t>
            </a:r>
            <a:r>
              <a:rPr lang="it-IT" dirty="0"/>
              <a:t> della struttura di </a:t>
            </a:r>
            <a:r>
              <a:rPr lang="it-IT" dirty="0" err="1"/>
              <a:t>Research</a:t>
            </a:r>
            <a:r>
              <a:rPr lang="it-IT" dirty="0"/>
              <a:t>.</a:t>
            </a:r>
          </a:p>
          <a:p>
            <a:pPr algn="l"/>
            <a:r>
              <a:rPr lang="it-IT" dirty="0"/>
              <a:t>La freccia in basso indica che ogni CWE figlio rappresenta una classe di CWE </a:t>
            </a:r>
            <a:r>
              <a:rPr lang="it-IT" dirty="0" err="1"/>
              <a:t>piu</a:t>
            </a:r>
            <a:r>
              <a:rPr lang="it-IT" dirty="0"/>
              <a:t> specifica rispetto al padre. Ad esempio </a:t>
            </a: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CWE-200: Information Exposure(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divulgazione accidentale di informazioni che dovrebbero essere tenute segrete). Si specializza in </a:t>
            </a: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CWE-319: Cleartext Transmission of Sensitive Information(</a:t>
            </a:r>
            <a:r>
              <a:rPr lang="it-IT" b="0" i="0">
                <a:solidFill>
                  <a:srgbClr val="D1D5DB"/>
                </a:solidFill>
                <a:effectLst/>
                <a:latin typeface="Söhne"/>
              </a:rPr>
              <a:t>Si verifica quando un'applicazione trasmette informazioni sensibili in chiaro (non cifrate) su una rete.)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GB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GB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Nei progetti OS, i SASTT sono fondamentali per identificare vulnerabilità.​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Sfida delle "Ground Truth": Molti progetti OS non offrono una base di riferimento chiara delle vulnerabilità, rendendo complessa la valutazione delle prestazioni dei SASTT.​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Uso di Test Suite: Si utilizzano suite come JTS, con una "ground truth" definita, per valutare le capacità dei SASTT.​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Limitazioni:​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Casistica JTS: Casistiche singole in JTS riguardano vulnerabilità specifiche e sono spesso piccole.​</a:t>
            </a:r>
            <a:br>
              <a:rPr lang="it-IT" sz="1800" dirty="0">
                <a:effectLst/>
                <a:latin typeface="Segoe UI" panose="020B0502040204020203" pitchFamily="34" charset="0"/>
              </a:rPr>
            </a:br>
            <a:r>
              <a:rPr lang="it-IT" sz="1800" dirty="0">
                <a:effectLst/>
                <a:latin typeface="Segoe UI" panose="020B0502040204020203" pitchFamily="34" charset="0"/>
              </a:rPr>
              <a:t>Codice Artificiale: JTS è composto prevalentemente da codice artificiale, potendo limitare la rilevanza pratica dei risultati ottenuti.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FE119-9D35-40C7-8F69-0609CB12B2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31CDE9E8-0D95-4D9A-B95A-943572434EE4}" type="datetime1">
              <a:rPr lang="en-US" smtClean="0"/>
              <a:t>10/28/2023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C000-13CF-4988-B490-CC0FF45B4335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C3722-4E34-4F15-9144-AF81F3E0B219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DE8DD65-E6AC-4C1F-9D44-2FC4A5F3D78A}" type="datetime1">
              <a:rPr lang="en-US" smtClean="0"/>
              <a:t>10/28/2023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1. 2015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5D2C6142-DD22-4568-95FA-39FE9C715CBF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C5514-D91B-4414-AC96-09E22AB6ADAF}" type="datetime1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ABAB-B4E7-4715-A5DC-19437BF0BC23}" type="datetime1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1484213-47C9-487C-A543-12A78795425C}" type="datetime1">
              <a:rPr lang="en-US" smtClean="0"/>
              <a:t>10/28/2023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1. 2015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6621-29E6-483C-BFC2-7052FA70F0CC}" type="datetime1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CDA36E1-5519-428C-90D7-D3AC2A7E0C9A}" type="datetime1">
              <a:rPr lang="en-US" smtClean="0"/>
              <a:t>10/28/2023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1. 2015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47C44E-2320-49AE-93B6-88D6E88B6B57}" type="datetime1">
              <a:rPr lang="en-US" smtClean="0"/>
              <a:t>10/28/2023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1. 2015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7AAE887-2F4D-41DC-874D-9AF8DF3AFC81}" type="datetime1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1. 2015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09600"/>
            <a:ext cx="7086600" cy="1470025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pPr algn="ctr"/>
            <a:r>
              <a:rPr lang="en-US" dirty="0" err="1">
                <a:ea typeface="+mj-lt"/>
                <a:cs typeface="+mj-lt"/>
              </a:rPr>
              <a:t>Accuratezza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dei</a:t>
            </a:r>
            <a:r>
              <a:rPr lang="en-US" dirty="0">
                <a:ea typeface="+mj-lt"/>
                <a:cs typeface="+mj-lt"/>
              </a:rPr>
              <a:t> SASTT </a:t>
            </a:r>
            <a:r>
              <a:rPr lang="en-US" dirty="0" err="1">
                <a:ea typeface="+mj-lt"/>
                <a:cs typeface="+mj-lt"/>
              </a:rPr>
              <a:t>nella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Rilevazione</a:t>
            </a:r>
            <a:r>
              <a:rPr lang="en-US" dirty="0">
                <a:ea typeface="+mj-lt"/>
                <a:cs typeface="+mj-lt"/>
              </a:rPr>
              <a:t> di </a:t>
            </a:r>
            <a:r>
              <a:rPr lang="en-US" dirty="0" err="1">
                <a:ea typeface="+mj-lt"/>
                <a:cs typeface="+mj-lt"/>
              </a:rPr>
              <a:t>Vulnerabilità</a:t>
            </a:r>
            <a:r>
              <a:rPr lang="en-US" dirty="0">
                <a:ea typeface="+mj-lt"/>
                <a:cs typeface="+mj-lt"/>
              </a:rPr>
              <a:t> di </a:t>
            </a:r>
            <a:r>
              <a:rPr lang="en-US" dirty="0" err="1">
                <a:ea typeface="+mj-lt"/>
                <a:cs typeface="+mj-lt"/>
              </a:rPr>
              <a:t>Sicurezza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nei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Progetti</a:t>
            </a:r>
            <a:r>
              <a:rPr lang="en-US" dirty="0">
                <a:ea typeface="+mj-lt"/>
                <a:cs typeface="+mj-lt"/>
              </a:rPr>
              <a:t> Open Source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2800" y="2971800"/>
            <a:ext cx="8229600" cy="1981200"/>
          </a:xfrm>
        </p:spPr>
        <p:txBody>
          <a:bodyPr vert="horz" lIns="91440" tIns="45720" rIns="91440" bIns="45720" anchor="t">
            <a:normAutofit/>
          </a:bodyPr>
          <a:lstStyle/>
          <a:p>
            <a:pPr algn="ctr"/>
            <a:r>
              <a:rPr lang="it-IT" sz="1400" b="0" dirty="0"/>
              <a:t>UNIVERSITÀ DEGLI STUDI DI ROMA TOR VERGATA </a:t>
            </a:r>
          </a:p>
          <a:p>
            <a:pPr algn="ctr"/>
            <a:r>
              <a:rPr lang="it-IT" sz="1400" b="0" dirty="0"/>
              <a:t>FACOLTÀ DI INGEGNERIA</a:t>
            </a:r>
          </a:p>
          <a:p>
            <a:pPr algn="ctr"/>
            <a:endParaRPr lang="it-IT" sz="1400" b="0" dirty="0"/>
          </a:p>
          <a:p>
            <a:pPr algn="ctr"/>
            <a:r>
              <a:rPr lang="it-IT" sz="1400" b="0" dirty="0"/>
              <a:t>CORSO DI LAUREA IN INGEGNERIA INFORMATICA </a:t>
            </a:r>
          </a:p>
          <a:p>
            <a:pPr algn="ctr"/>
            <a:r>
              <a:rPr lang="it-IT" sz="1400" b="0" dirty="0"/>
              <a:t>A.A. 2022/2023</a:t>
            </a:r>
            <a:endParaRPr lang="en-US" sz="1400" b="0" dirty="0"/>
          </a:p>
          <a:p>
            <a:pPr algn="ctr"/>
            <a:endParaRPr lang="en-US" sz="1400" b="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381A1E-9C93-4BAA-8DF8-FE33BD89B98F}"/>
              </a:ext>
            </a:extLst>
          </p:cNvPr>
          <p:cNvSpPr txBox="1"/>
          <p:nvPr/>
        </p:nvSpPr>
        <p:spPr>
          <a:xfrm>
            <a:off x="4343400" y="5383510"/>
            <a:ext cx="70104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/>
              <a:t>RELATORE </a:t>
            </a:r>
          </a:p>
          <a:p>
            <a:r>
              <a:rPr lang="it-IT"/>
              <a:t>Prof. Davide Falessi </a:t>
            </a:r>
          </a:p>
          <a:p>
            <a:endParaRPr lang="it-IT"/>
          </a:p>
          <a:p>
            <a:r>
              <a:rPr lang="it-IT"/>
              <a:t>CANDIDATO </a:t>
            </a:r>
          </a:p>
          <a:p>
            <a:r>
              <a:rPr lang="it-IT"/>
              <a:t>Valentino Loren Perrone</a:t>
            </a:r>
            <a:endParaRPr lang="en-US"/>
          </a:p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D54871-016D-B38F-2296-15E5039D59B2}"/>
              </a:ext>
            </a:extLst>
          </p:cNvPr>
          <p:cNvSpPr txBox="1"/>
          <p:nvPr/>
        </p:nvSpPr>
        <p:spPr>
          <a:xfrm>
            <a:off x="4343400" y="6172200"/>
            <a:ext cx="70104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/>
              <a:t>CO-RELATORE </a:t>
            </a:r>
          </a:p>
          <a:p>
            <a:r>
              <a:rPr lang="it-IT"/>
              <a:t>Ing. Matteo Esposito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8C117-E2D8-C8CE-D806-E24DD3EB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0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E893-3410-BE54-1CFE-22652525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RQ1: Risultati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0498-59D8-F3F7-D1D8-B0A10E7645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DF2D9D4-DF1C-0D62-6624-ED262041B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" y="1237006"/>
            <a:ext cx="9791254" cy="56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3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E893-3410-BE54-1CFE-22652525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RQ1: Risultati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0498-59D8-F3F7-D1D8-B0A10E7645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0A3F92-164E-0F30-8449-319EBF83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9" y="1414409"/>
            <a:ext cx="11131290" cy="4189904"/>
          </a:xfrm>
          <a:prstGeom prst="rect">
            <a:avLst/>
          </a:prstGeom>
        </p:spPr>
      </p:pic>
      <p:sp>
        <p:nvSpPr>
          <p:cNvPr id="7" name="Freccia in giù 6">
            <a:extLst>
              <a:ext uri="{FF2B5EF4-FFF2-40B4-BE49-F238E27FC236}">
                <a16:creationId xmlns:a16="http://schemas.microsoft.com/office/drawing/2014/main" id="{87056CF2-9E4D-522A-FCC7-74E82BAF4148}"/>
              </a:ext>
            </a:extLst>
          </p:cNvPr>
          <p:cNvSpPr/>
          <p:nvPr/>
        </p:nvSpPr>
        <p:spPr>
          <a:xfrm>
            <a:off x="104349" y="1967852"/>
            <a:ext cx="485350" cy="3125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7">
            <a:extLst>
              <a:ext uri="{FF2B5EF4-FFF2-40B4-BE49-F238E27FC236}">
                <a16:creationId xmlns:a16="http://schemas.microsoft.com/office/drawing/2014/main" id="{5B875C9F-2433-7E44-CBDB-CF9A0BE0AD39}"/>
              </a:ext>
            </a:extLst>
          </p:cNvPr>
          <p:cNvSpPr/>
          <p:nvPr/>
        </p:nvSpPr>
        <p:spPr>
          <a:xfrm>
            <a:off x="2985904" y="1509894"/>
            <a:ext cx="203847" cy="1698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6" name="Ovale 7">
            <a:extLst>
              <a:ext uri="{FF2B5EF4-FFF2-40B4-BE49-F238E27FC236}">
                <a16:creationId xmlns:a16="http://schemas.microsoft.com/office/drawing/2014/main" id="{487876BB-1234-E989-6E77-372A616D581F}"/>
              </a:ext>
            </a:extLst>
          </p:cNvPr>
          <p:cNvSpPr/>
          <p:nvPr/>
        </p:nvSpPr>
        <p:spPr>
          <a:xfrm>
            <a:off x="609600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7">
            <a:extLst>
              <a:ext uri="{FF2B5EF4-FFF2-40B4-BE49-F238E27FC236}">
                <a16:creationId xmlns:a16="http://schemas.microsoft.com/office/drawing/2014/main" id="{6F886F02-5145-66A3-EC7E-0DC3655254DD}"/>
              </a:ext>
            </a:extLst>
          </p:cNvPr>
          <p:cNvSpPr/>
          <p:nvPr/>
        </p:nvSpPr>
        <p:spPr>
          <a:xfrm>
            <a:off x="1067323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7">
            <a:extLst>
              <a:ext uri="{FF2B5EF4-FFF2-40B4-BE49-F238E27FC236}">
                <a16:creationId xmlns:a16="http://schemas.microsoft.com/office/drawing/2014/main" id="{65C41779-ABA7-D844-108D-AE4E5D29908E}"/>
              </a:ext>
            </a:extLst>
          </p:cNvPr>
          <p:cNvSpPr/>
          <p:nvPr/>
        </p:nvSpPr>
        <p:spPr>
          <a:xfrm>
            <a:off x="1626970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7">
            <a:extLst>
              <a:ext uri="{FF2B5EF4-FFF2-40B4-BE49-F238E27FC236}">
                <a16:creationId xmlns:a16="http://schemas.microsoft.com/office/drawing/2014/main" id="{75AFA608-742C-E3F0-E1D0-A19BD82ED80B}"/>
              </a:ext>
            </a:extLst>
          </p:cNvPr>
          <p:cNvSpPr/>
          <p:nvPr/>
        </p:nvSpPr>
        <p:spPr>
          <a:xfrm>
            <a:off x="2245436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7">
            <a:extLst>
              <a:ext uri="{FF2B5EF4-FFF2-40B4-BE49-F238E27FC236}">
                <a16:creationId xmlns:a16="http://schemas.microsoft.com/office/drawing/2014/main" id="{C104012F-294E-B9FF-CB2B-860EB7AADC69}"/>
              </a:ext>
            </a:extLst>
          </p:cNvPr>
          <p:cNvSpPr/>
          <p:nvPr/>
        </p:nvSpPr>
        <p:spPr>
          <a:xfrm>
            <a:off x="3699337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7">
            <a:extLst>
              <a:ext uri="{FF2B5EF4-FFF2-40B4-BE49-F238E27FC236}">
                <a16:creationId xmlns:a16="http://schemas.microsoft.com/office/drawing/2014/main" id="{BC6214CB-8740-AAC4-C7EB-F158D129C67C}"/>
              </a:ext>
            </a:extLst>
          </p:cNvPr>
          <p:cNvSpPr/>
          <p:nvPr/>
        </p:nvSpPr>
        <p:spPr>
          <a:xfrm>
            <a:off x="4707552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7">
            <a:extLst>
              <a:ext uri="{FF2B5EF4-FFF2-40B4-BE49-F238E27FC236}">
                <a16:creationId xmlns:a16="http://schemas.microsoft.com/office/drawing/2014/main" id="{ED6FD204-BE4B-368A-3BE8-7EA5D46BD217}"/>
              </a:ext>
            </a:extLst>
          </p:cNvPr>
          <p:cNvSpPr/>
          <p:nvPr/>
        </p:nvSpPr>
        <p:spPr>
          <a:xfrm>
            <a:off x="7377034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7">
            <a:extLst>
              <a:ext uri="{FF2B5EF4-FFF2-40B4-BE49-F238E27FC236}">
                <a16:creationId xmlns:a16="http://schemas.microsoft.com/office/drawing/2014/main" id="{F53D4C72-E3F8-E19B-D846-8FF448B20D9A}"/>
              </a:ext>
            </a:extLst>
          </p:cNvPr>
          <p:cNvSpPr/>
          <p:nvPr/>
        </p:nvSpPr>
        <p:spPr>
          <a:xfrm>
            <a:off x="9155592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7">
            <a:extLst>
              <a:ext uri="{FF2B5EF4-FFF2-40B4-BE49-F238E27FC236}">
                <a16:creationId xmlns:a16="http://schemas.microsoft.com/office/drawing/2014/main" id="{84BA81C6-9E1D-2E74-545B-A44556DCD32C}"/>
              </a:ext>
            </a:extLst>
          </p:cNvPr>
          <p:cNvSpPr/>
          <p:nvPr/>
        </p:nvSpPr>
        <p:spPr>
          <a:xfrm>
            <a:off x="10832226" y="2203231"/>
            <a:ext cx="203847" cy="1698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7">
            <a:extLst>
              <a:ext uri="{FF2B5EF4-FFF2-40B4-BE49-F238E27FC236}">
                <a16:creationId xmlns:a16="http://schemas.microsoft.com/office/drawing/2014/main" id="{09B39961-830E-BC46-0233-98B650404706}"/>
              </a:ext>
            </a:extLst>
          </p:cNvPr>
          <p:cNvSpPr/>
          <p:nvPr/>
        </p:nvSpPr>
        <p:spPr>
          <a:xfrm>
            <a:off x="460149" y="2808607"/>
            <a:ext cx="155149" cy="1179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1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E893-3410-BE54-1CFE-22652525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RQ1: Risultati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0498-59D8-F3F7-D1D8-B0A10E7645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D5CEF30D-D133-7211-AB43-94555317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7" y="1780073"/>
            <a:ext cx="10873328" cy="33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5554" y="2094035"/>
            <a:ext cx="7086600" cy="1470025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pPr algn="ctr"/>
            <a:r>
              <a:rPr lang="en-US" dirty="0"/>
              <a:t>Research Question 2</a:t>
            </a:r>
            <a:br>
              <a:rPr lang="en-US" dirty="0"/>
            </a:br>
            <a:br>
              <a:rPr lang="en-US" dirty="0"/>
            </a:br>
            <a:r>
              <a:rPr lang="it-IT" dirty="0"/>
              <a:t>Qual è l'accuratezza dei SASTT in OSS?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38C2-B0F1-A408-679E-68FBB11F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8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3F01-6278-6B51-3CAB-F610FC13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RQ2: Design - Contesto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34D63-3AAB-5A4B-F5C7-0685EC92DD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it-IT" dirty="0">
                <a:ea typeface="+mn-lt"/>
                <a:cs typeface="+mn-lt"/>
              </a:rPr>
              <a:t>Molti progetti OS non offrono una base di riferimento chiara delle vulnerabilità, rendendo complessa la valutazione delle prestazioni dei SASTT.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endParaRPr lang="it-IT" dirty="0">
              <a:ea typeface="+mn-lt"/>
              <a:cs typeface="+mn-lt"/>
            </a:endParaRPr>
          </a:p>
          <a:p>
            <a:pPr algn="just"/>
            <a:r>
              <a:rPr lang="it-IT" dirty="0">
                <a:ea typeface="+mn-lt"/>
                <a:cs typeface="+mn-lt"/>
              </a:rPr>
              <a:t>Uso di Test Suite: Si utilizzano suite come JTS, con una "ground truth" definita, per valutare le capacità dei SASTT.</a:t>
            </a:r>
          </a:p>
          <a:p>
            <a:pPr algn="just"/>
            <a:r>
              <a:rPr lang="it-IT" dirty="0">
                <a:ea typeface="+mn-lt"/>
                <a:cs typeface="+mn-lt"/>
              </a:rPr>
              <a:t>Limitazioni: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Casi di test piccoli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Codice Artificiale che potrebbe non riflettere le casistiche reali (una vulnerabilità per test)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895E3-CF29-DD8B-F41C-E88CD2E38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81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3F01-6278-6B51-3CAB-F610FC13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RQ2: Design- Obiettivo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34D63-3AAB-5A4B-F5C7-0685EC92DD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it-IT" dirty="0">
                <a:ea typeface="+mn-lt"/>
                <a:cs typeface="+mn-lt"/>
              </a:rPr>
              <a:t>Valutare l'accuratezza dei SASTT nei progetti OS utilizzando il dataset OSS.</a:t>
            </a:r>
          </a:p>
          <a:p>
            <a:pPr lvl="1" algn="just"/>
            <a:r>
              <a:rPr lang="it-IT" dirty="0">
                <a:ea typeface="+mn-lt"/>
                <a:cs typeface="+mn-lt"/>
              </a:rPr>
              <a:t>Per guidare sviluppatori e organizzazioni verso scelte informate sulla sicurezza del software.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it-IT" dirty="0">
              <a:ea typeface="+mn-lt"/>
              <a:cs typeface="+mn-lt"/>
            </a:endParaRPr>
          </a:p>
          <a:p>
            <a:pPr algn="just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895E3-CF29-DD8B-F41C-E88CD2E38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4636A-27B0-75F2-5A67-E2A0F09B32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dirty="0" smtClean="0"/>
              <a:pPr/>
              <a:t>16</a:t>
            </a:fld>
            <a:endParaRPr lang="en-US" dirty="0"/>
          </a:p>
        </p:txBody>
      </p:sp>
      <p:pic>
        <p:nvPicPr>
          <p:cNvPr id="2078" name="Picture 30">
            <a:extLst>
              <a:ext uri="{FF2B5EF4-FFF2-40B4-BE49-F238E27FC236}">
                <a16:creationId xmlns:a16="http://schemas.microsoft.com/office/drawing/2014/main" id="{D3348B11-DFD4-4029-433C-6D23A3DB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9" y="3383129"/>
            <a:ext cx="21145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A39B1E5-E235-22DF-0FBA-15BBBEE6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57" y="3314174"/>
            <a:ext cx="2076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0CB295B2-B6F0-A28F-1537-89BD4E69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05" y="3347511"/>
            <a:ext cx="21621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84EAEF49-B63D-C8CA-6C7E-8BF58219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78" y="3383129"/>
            <a:ext cx="26003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BD4A5E2F-6508-683B-F39F-F51B61B5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00" y="2313320"/>
            <a:ext cx="22574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8B327A-57BD-2479-0DB8-218D31BFCF84}"/>
              </a:ext>
            </a:extLst>
          </p:cNvPr>
          <p:cNvSpPr txBox="1"/>
          <p:nvPr/>
        </p:nvSpPr>
        <p:spPr>
          <a:xfrm>
            <a:off x="869004" y="4742924"/>
            <a:ext cx="287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 err="1"/>
              <a:t>OpenSource</a:t>
            </a:r>
            <a:r>
              <a:rPr lang="it-IT" sz="1200" dirty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Documentazione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Supporto Java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 err="1"/>
              <a:t>Snyk</a:t>
            </a:r>
            <a:r>
              <a:rPr lang="it-IT" sz="1200" dirty="0"/>
              <a:t>, VCG, PMD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7247F6-9E60-AC67-E8B0-154399CEF5A7}"/>
              </a:ext>
            </a:extLst>
          </p:cNvPr>
          <p:cNvSpPr txBox="1"/>
          <p:nvPr/>
        </p:nvSpPr>
        <p:spPr>
          <a:xfrm>
            <a:off x="6974682" y="5350000"/>
            <a:ext cx="225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Raccolta dei metodi toccati dalle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commit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il relativo CWE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Classificazione dei metodi in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/Good in base alla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commit</a:t>
            </a:r>
            <a:endParaRPr lang="it-IT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3613D-2293-F0C2-8BF5-BC08DA53FD6B}"/>
              </a:ext>
            </a:extLst>
          </p:cNvPr>
          <p:cNvSpPr txBox="1"/>
          <p:nvPr/>
        </p:nvSpPr>
        <p:spPr>
          <a:xfrm>
            <a:off x="7310167" y="3523221"/>
            <a:ext cx="248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Organizzazione dei file Java in directory </a:t>
            </a:r>
            <a:r>
              <a:rPr lang="it-IT" sz="1200" dirty="0" err="1"/>
              <a:t>denonimate</a:t>
            </a:r>
            <a:r>
              <a:rPr lang="it-IT" sz="1200" dirty="0"/>
              <a:t> con il CWE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148BE-86CF-049D-CF5F-64A59DC0DFA0}"/>
              </a:ext>
            </a:extLst>
          </p:cNvPr>
          <p:cNvSpPr txBox="1"/>
          <p:nvPr/>
        </p:nvSpPr>
        <p:spPr>
          <a:xfrm>
            <a:off x="609600" y="4607330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EE08C-8EBD-6680-7D58-FEB4C0179023}"/>
              </a:ext>
            </a:extLst>
          </p:cNvPr>
          <p:cNvSpPr txBox="1"/>
          <p:nvPr/>
        </p:nvSpPr>
        <p:spPr>
          <a:xfrm>
            <a:off x="7071588" y="3347511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E343A-AF96-70CC-96E2-0B3B95FCD98C}"/>
              </a:ext>
            </a:extLst>
          </p:cNvPr>
          <p:cNvSpPr txBox="1"/>
          <p:nvPr/>
        </p:nvSpPr>
        <p:spPr>
          <a:xfrm>
            <a:off x="6526126" y="5082057"/>
            <a:ext cx="81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{</a:t>
            </a:r>
            <a:endParaRPr lang="en-GB" sz="8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993EB6-ACAE-CE62-031F-2E87161BB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RQ2: Design- Metodologia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5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0D51C-2640-70B9-F056-13796DC01F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B4B0FA-3F97-1B86-0652-C1607C11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59" y="2653295"/>
            <a:ext cx="2857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FF1CB-5D79-C97B-799B-DDAD9265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959" y="2653295"/>
            <a:ext cx="2362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52FF8C-A010-3726-B42E-E6AE2F89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22" y="2691395"/>
            <a:ext cx="2457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5BDF77F-BB2C-851D-2492-59D2C408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85" y="2739019"/>
            <a:ext cx="26479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326A1-D6BC-251B-5E6A-39B99E06AB9A}"/>
              </a:ext>
            </a:extLst>
          </p:cNvPr>
          <p:cNvSpPr txBox="1"/>
          <p:nvPr/>
        </p:nvSpPr>
        <p:spPr>
          <a:xfrm>
            <a:off x="8157043" y="3993687"/>
            <a:ext cx="2340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è ottenuto confrontando i metodi presenti nell’Intermediate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il risultato dei Report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F0DC3-5002-BC99-B671-0C300A91E0D6}"/>
              </a:ext>
            </a:extLst>
          </p:cNvPr>
          <p:cNvSpPr txBox="1"/>
          <p:nvPr/>
        </p:nvSpPr>
        <p:spPr>
          <a:xfrm>
            <a:off x="3285291" y="3993687"/>
            <a:ext cx="234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Il Rule-name di ogni SASTT viene mappato sul corrispondente CWE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AE64D-9738-9EC5-AD30-31B14BED7D58}"/>
              </a:ext>
            </a:extLst>
          </p:cNvPr>
          <p:cNvSpPr txBox="1"/>
          <p:nvPr/>
        </p:nvSpPr>
        <p:spPr>
          <a:xfrm>
            <a:off x="5917334" y="3986874"/>
            <a:ext cx="191814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Parsing</a:t>
            </a:r>
            <a:r>
              <a:rPr lang="it-IT" sz="1200" dirty="0"/>
              <a:t> delle </a:t>
            </a:r>
            <a:r>
              <a:rPr lang="it-IT" sz="1200" b="1" dirty="0"/>
              <a:t>informazioni</a:t>
            </a:r>
            <a:r>
              <a:rPr lang="it-IT" sz="1200" dirty="0">
                <a:highlight>
                  <a:srgbClr val="FFFF00"/>
                </a:highlight>
              </a:rPr>
              <a:t> </a:t>
            </a:r>
            <a:r>
              <a:rPr lang="it-IT" sz="1200" dirty="0"/>
              <a:t>presenti nei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Ovvero Metodi, vulnerabilità,</a:t>
            </a:r>
          </a:p>
          <a:p>
            <a:r>
              <a:rPr lang="it-IT" sz="1200" dirty="0"/>
              <a:t>    e progetti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D04FA-B76D-4BA3-E20C-D0215B24CAE1}"/>
              </a:ext>
            </a:extLst>
          </p:cNvPr>
          <p:cNvSpPr txBox="1"/>
          <p:nvPr/>
        </p:nvSpPr>
        <p:spPr>
          <a:xfrm>
            <a:off x="850006" y="4050837"/>
            <a:ext cx="2266681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Esecuzione dei SASTT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Generazione di un report per ogni file Java  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200" dirty="0"/>
              <a:t>Ogni vulnerabilità compare con un Rule-name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CB1BB-AAF9-5F08-9BDF-6A106F88A075}"/>
              </a:ext>
            </a:extLst>
          </p:cNvPr>
          <p:cNvSpPr txBox="1"/>
          <p:nvPr/>
        </p:nvSpPr>
        <p:spPr>
          <a:xfrm>
            <a:off x="609600" y="3885965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7F36B-E419-0B66-627C-D09DC703432F}"/>
              </a:ext>
            </a:extLst>
          </p:cNvPr>
          <p:cNvSpPr txBox="1"/>
          <p:nvPr/>
        </p:nvSpPr>
        <p:spPr>
          <a:xfrm>
            <a:off x="3083082" y="3834394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23412-D463-9F27-A19D-9AF33AED1048}"/>
              </a:ext>
            </a:extLst>
          </p:cNvPr>
          <p:cNvSpPr txBox="1"/>
          <p:nvPr/>
        </p:nvSpPr>
        <p:spPr>
          <a:xfrm>
            <a:off x="5616508" y="3835342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2DEA-578E-FB89-FC79-AC96125D227B}"/>
              </a:ext>
            </a:extLst>
          </p:cNvPr>
          <p:cNvSpPr txBox="1"/>
          <p:nvPr/>
        </p:nvSpPr>
        <p:spPr>
          <a:xfrm>
            <a:off x="7835481" y="3871325"/>
            <a:ext cx="81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/>
              <a:t>{</a:t>
            </a:r>
            <a:endParaRPr lang="en-GB" sz="5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3A11C1-432E-9C70-2B6E-B67A81E9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RQ2: Design- Metodologia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58E014-FFAF-4E9B-6882-3583783918F8}"/>
              </a:ext>
            </a:extLst>
          </p:cNvPr>
          <p:cNvSpPr/>
          <p:nvPr/>
        </p:nvSpPr>
        <p:spPr>
          <a:xfrm>
            <a:off x="7848812" y="2462256"/>
            <a:ext cx="2687392" cy="158410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9ED54-DC70-E65C-7CFD-27E75F2B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RQ2: Design- Metodologia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F0EFC5-387C-3F3F-AE1A-E7556B92E26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BBD088-4E4C-780B-74D2-484CA5EC9A4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190F87C-5FF8-1C52-0D52-D80D465B6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t="1" b="1457"/>
          <a:stretch/>
        </p:blipFill>
        <p:spPr bwMode="auto">
          <a:xfrm>
            <a:off x="7368154" y="774183"/>
            <a:ext cx="2348945" cy="10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3CDCD-7233-D7C2-FB28-C7C1D7EAC325}"/>
              </a:ext>
            </a:extLst>
          </p:cNvPr>
          <p:cNvSpPr/>
          <p:nvPr/>
        </p:nvSpPr>
        <p:spPr>
          <a:xfrm>
            <a:off x="7156600" y="521839"/>
            <a:ext cx="2687392" cy="1584102"/>
          </a:xfrm>
          <a:prstGeom prst="ellipse">
            <a:avLst/>
          </a:prstGeom>
          <a:noFill/>
          <a:ln w="28575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CA72A09-5C51-98B2-8373-38B1C2A6FFA0}"/>
              </a:ext>
            </a:extLst>
          </p:cNvPr>
          <p:cNvSpPr/>
          <p:nvPr/>
        </p:nvSpPr>
        <p:spPr>
          <a:xfrm rot="3209543">
            <a:off x="6569176" y="1481014"/>
            <a:ext cx="551177" cy="841612"/>
          </a:xfrm>
          <a:prstGeom prst="downArrow">
            <a:avLst/>
          </a:prstGeom>
          <a:solidFill>
            <a:srgbClr val="24285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C02739-091F-9A8A-0A73-0B1B98965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" y="1429958"/>
            <a:ext cx="5191548" cy="52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2F44-F2E2-1C1A-9975-271197E3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dirty="0"/>
              <a:t>RQ2: Risultati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990B-EB76-31F5-C744-4540F6E228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2E1E3225-1041-9F65-5A18-783CBABE27B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"/>
          <a:stretch/>
        </p:blipFill>
        <p:spPr>
          <a:xfrm>
            <a:off x="540512" y="1600200"/>
            <a:ext cx="10302240" cy="4770119"/>
          </a:xfrm>
        </p:spPr>
      </p:pic>
    </p:spTree>
    <p:extLst>
      <p:ext uri="{BB962C8B-B14F-4D97-AF65-F5344CB8AC3E}">
        <p14:creationId xmlns:p14="http://schemas.microsoft.com/office/powerpoint/2010/main" val="104109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304800"/>
            <a:ext cx="9956800" cy="11430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7600" y="1600200"/>
            <a:ext cx="9956800" cy="4873752"/>
          </a:xfrm>
        </p:spPr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en-US" dirty="0" err="1"/>
              <a:t>Introduzione</a:t>
            </a:r>
            <a:endParaRPr lang="en-US" dirty="0"/>
          </a:p>
          <a:p>
            <a:pPr lvl="1" algn="just"/>
            <a:r>
              <a:rPr lang="en-US" dirty="0" err="1"/>
              <a:t>Contesto</a:t>
            </a:r>
            <a:endParaRPr lang="en-US" dirty="0"/>
          </a:p>
          <a:p>
            <a:pPr lvl="1" algn="just"/>
            <a:r>
              <a:rPr lang="en-US" dirty="0" err="1"/>
              <a:t>Scopo</a:t>
            </a:r>
            <a:endParaRPr lang="it-IT" dirty="0" err="1"/>
          </a:p>
          <a:p>
            <a:pPr algn="just"/>
            <a:r>
              <a:rPr lang="en-US" dirty="0"/>
              <a:t>Research Questions</a:t>
            </a:r>
          </a:p>
          <a:p>
            <a:pPr lvl="1" algn="just"/>
            <a:r>
              <a:rPr lang="en-US" dirty="0"/>
              <a:t>Rationale</a:t>
            </a:r>
          </a:p>
          <a:p>
            <a:pPr lvl="1" algn="just"/>
            <a:r>
              <a:rPr lang="en-US" dirty="0" err="1"/>
              <a:t>Risultati</a:t>
            </a:r>
            <a:endParaRPr lang="en-US" dirty="0"/>
          </a:p>
          <a:p>
            <a:pPr lvl="1" algn="just"/>
            <a:r>
              <a:rPr lang="en-US" dirty="0" err="1"/>
              <a:t>Discussioni</a:t>
            </a:r>
            <a:endParaRPr lang="en-US" dirty="0"/>
          </a:p>
          <a:p>
            <a:pPr algn="just"/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82" y="274638"/>
            <a:ext cx="10896600" cy="1143000"/>
          </a:xfrm>
        </p:spPr>
        <p:txBody>
          <a:bodyPr anchor="ctr"/>
          <a:lstStyle/>
          <a:p>
            <a:r>
              <a:rPr lang="en-US" dirty="0"/>
              <a:t>RQ2: </a:t>
            </a:r>
            <a:r>
              <a:rPr lang="en-US" dirty="0" err="1"/>
              <a:t>Discussioni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30382" y="1568196"/>
                <a:ext cx="10650328" cy="4426458"/>
              </a:xfrm>
            </p:spPr>
            <p:txBody>
              <a:bodyPr vert="horz" lIns="91440" tIns="45720" rIns="91440" bIns="45720" anchor="t">
                <a:normAutofit/>
              </a:bodyPr>
              <a:lstStyle/>
              <a:p>
                <a:pPr algn="just"/>
                <a:r>
                  <a:rPr lang="it-IT" dirty="0">
                    <a:solidFill>
                      <a:srgbClr val="000000"/>
                    </a:solidFill>
                    <a:latin typeface="Century Schoolbook (body)"/>
                  </a:rPr>
                  <a:t>Il risultato degli studi pregressi evidenziano che i SASTT producono molti false </a:t>
                </a:r>
                <a:r>
                  <a:rPr lang="it-IT" dirty="0" err="1">
                    <a:solidFill>
                      <a:srgbClr val="000000"/>
                    </a:solidFill>
                    <a:latin typeface="Century Schoolbook (body)"/>
                  </a:rPr>
                  <a:t>alarm</a:t>
                </a:r>
                <a:r>
                  <a:rPr lang="it-IT" dirty="0">
                    <a:solidFill>
                      <a:srgbClr val="000000"/>
                    </a:solidFill>
                    <a:latin typeface="Century Schoolbook (body)"/>
                  </a:rPr>
                  <a:t>(FP) [19]</a:t>
                </a:r>
              </a:p>
              <a:p>
                <a:pPr lvl="1" algn="just"/>
                <a:r>
                  <a:rPr lang="it-IT" dirty="0">
                    <a:solidFill>
                      <a:srgbClr val="000000"/>
                    </a:solidFill>
                    <a:latin typeface="Century Schoolbook (body)"/>
                  </a:rPr>
                  <a:t>Precision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it-IT" dirty="0">
                  <a:solidFill>
                    <a:srgbClr val="000000"/>
                  </a:solidFill>
                  <a:latin typeface="Century Schoolbook (body)"/>
                </a:endParaRPr>
              </a:p>
              <a:p>
                <a:pPr marL="0" indent="0" algn="just">
                  <a:buNone/>
                </a:pPr>
                <a:endParaRPr lang="it-IT" dirty="0">
                  <a:solidFill>
                    <a:srgbClr val="000000"/>
                  </a:solidFill>
                  <a:latin typeface="Century Schoolbook (body)"/>
                </a:endParaRPr>
              </a:p>
              <a:p>
                <a:pPr algn="just"/>
                <a:r>
                  <a:rPr lang="it-IT" dirty="0">
                    <a:solidFill>
                      <a:srgbClr val="000000"/>
                    </a:solidFill>
                    <a:latin typeface="Century Schoolbook (body)"/>
                  </a:rPr>
                  <a:t>Il problema reale dei SASTT invero riguarda la bassa Recall ovvero un'alta presenza di falsi negativi.</a:t>
                </a:r>
                <a:endParaRPr lang="it-IT" dirty="0">
                  <a:solidFill>
                    <a:srgbClr val="000000"/>
                  </a:solidFill>
                  <a:highlight>
                    <a:srgbClr val="FFFF00"/>
                  </a:highlight>
                  <a:latin typeface="Century Schoolbook (body)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it-IT" dirty="0">
                  <a:solidFill>
                    <a:srgbClr val="000000"/>
                  </a:solidFill>
                  <a:latin typeface="Century Schoolbook (body)"/>
                </a:endParaRPr>
              </a:p>
              <a:p>
                <a:pPr algn="just"/>
                <a:endParaRPr lang="it-IT" dirty="0">
                  <a:solidFill>
                    <a:srgbClr val="000000"/>
                  </a:solidFill>
                  <a:highlight>
                    <a:srgbClr val="FFFF00"/>
                  </a:highlight>
                  <a:latin typeface="Century Schoolbook (body)"/>
                </a:endParaRPr>
              </a:p>
              <a:p>
                <a:pPr algn="just"/>
                <a:r>
                  <a:rPr lang="it-IT" b="1" dirty="0">
                    <a:solidFill>
                      <a:srgbClr val="000000"/>
                    </a:solidFill>
                    <a:latin typeface="Century Schoolbook (body)"/>
                  </a:rPr>
                  <a:t>Una bassa Recall implica che i SASTT non sono in grado di rilevare accuratamente varianti del medesimo CWE.</a:t>
                </a:r>
              </a:p>
              <a:p>
                <a:pPr algn="just"/>
                <a:endParaRPr lang="it-IT" dirty="0">
                  <a:solidFill>
                    <a:srgbClr val="000000"/>
                  </a:solidFill>
                  <a:latin typeface="Century Schoolbook (body)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0000"/>
                  </a:solidFill>
                  <a:highlight>
                    <a:srgbClr val="FFFF00"/>
                  </a:highlight>
                  <a:latin typeface="Century Schoolbook (body)"/>
                </a:endParaRPr>
              </a:p>
              <a:p>
                <a:pPr algn="just"/>
                <a:endParaRPr lang="en-US" dirty="0">
                  <a:solidFill>
                    <a:srgbClr val="000000"/>
                  </a:solidFill>
                  <a:latin typeface="Century Schoolbook (body)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30382" y="1568196"/>
                <a:ext cx="10650328" cy="4426458"/>
              </a:xfrm>
              <a:blipFill>
                <a:blip r:embed="rId3"/>
                <a:stretch>
                  <a:fillRect l="-229" t="-1102" r="-858" b="-28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4024-F995-8CD8-B9AC-AB174935B10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095682"/>
            <a:ext cx="9956799" cy="487680"/>
          </a:xfrm>
        </p:spPr>
        <p:txBody>
          <a:bodyPr/>
          <a:lstStyle/>
          <a:p>
            <a:pPr algn="just"/>
            <a:r>
              <a:rPr lang="en-US" dirty="0"/>
              <a:t>19.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Oyetoyan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Tosin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Daniel, et al. "Myths and facts about static application security testing SASTTs: an action research at Telenor digital."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Agile Processes in Software Engineering and Extreme Programming: 19th International Conference, XP 2018, Porto, Portugal, May 21–25, 2018, Proceedings 19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1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5554" y="2094035"/>
            <a:ext cx="70866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Research Question 3</a:t>
            </a:r>
            <a:br>
              <a:rPr lang="en-US" dirty="0"/>
            </a:br>
            <a:br>
              <a:rPr lang="en-US" dirty="0"/>
            </a:br>
            <a:r>
              <a:rPr lang="it-IT" dirty="0"/>
              <a:t> Esistono differenze nell'accuratezza dei SASTT tra OSS e JTS?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38C2-B0F1-A408-679E-68FBB11F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4188-1769-71A6-8925-8FC64C10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RQ3 Design - Obiettivo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3B69-B15F-2EF3-0A2D-C1174DDD06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it-IT" dirty="0">
                <a:solidFill>
                  <a:srgbClr val="000000"/>
                </a:solidFill>
                <a:latin typeface="Century Schoolbook (body)"/>
              </a:rPr>
              <a:t>L'obiettivo principale di questa RQ è condurre una comparazione delle metriche di accuratezza per i SASTT applicati ai progetti OSS e alla JTS.</a:t>
            </a:r>
            <a:endParaRPr lang="it-IT" dirty="0"/>
          </a:p>
          <a:p>
            <a:pPr algn="just"/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654-544B-5BAB-0581-C9EC5D627F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2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4188-1769-71A6-8925-8FC64C10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RQ3 Design - Metodologia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3B69-B15F-2EF3-0A2D-C1174DDD06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endParaRPr lang="it-IT" dirty="0">
              <a:solidFill>
                <a:srgbClr val="000000"/>
              </a:solidFill>
              <a:latin typeface="Century Schoolbook (body)"/>
            </a:endParaRPr>
          </a:p>
          <a:p>
            <a:pPr algn="just"/>
            <a:r>
              <a:rPr lang="it-IT" dirty="0">
                <a:solidFill>
                  <a:srgbClr val="000000"/>
                </a:solidFill>
                <a:latin typeface="Century Schoolbook (body)"/>
              </a:rPr>
              <a:t>Valutazione delle metriche di accuratezza sui SASTT per i CWE in comune tra OSS  e JTS</a:t>
            </a:r>
          </a:p>
          <a:p>
            <a:pPr algn="just"/>
            <a:endParaRPr lang="it-IT" dirty="0">
              <a:latin typeface="Century Schoolbook (body)"/>
            </a:endParaRPr>
          </a:p>
          <a:p>
            <a:pPr algn="just"/>
            <a:r>
              <a:rPr lang="it-IT" dirty="0">
                <a:solidFill>
                  <a:srgbClr val="000000"/>
                </a:solidFill>
                <a:latin typeface="Century Schoolbook (body)"/>
              </a:rPr>
              <a:t>Valutazione delle metriche calcolate sui metodi delle classi Java analizzate dai SASTT.</a:t>
            </a:r>
            <a:endParaRPr lang="it-IT" dirty="0"/>
          </a:p>
          <a:p>
            <a:pPr algn="just"/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654-544B-5BAB-0581-C9EC5D627F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3ADC-781A-ADF6-D8CA-7B1AC756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RQ3: -  Risultati</a:t>
            </a:r>
            <a:endParaRPr lang="en-GB" dirty="0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1D1C5E1F-7CE5-FDC9-9B59-D3BFAF6223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/>
          <a:stretch/>
        </p:blipFill>
        <p:spPr>
          <a:xfrm>
            <a:off x="908788" y="1759901"/>
            <a:ext cx="9358424" cy="4713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2202F-544C-C498-39B5-4AF92EB38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3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6259-D7CE-DD7E-76E5-714FF6A3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RQ3: Risultati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D6AC6-449C-1A66-8F4B-505958CE69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790F8B-DF68-5916-F644-691E2267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1356523"/>
            <a:ext cx="8709660" cy="46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423-C375-E5D6-C889-7BDE1DC2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RQ3: - Discussioni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F972-9DC9-05CB-B924-04A2A32EE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it-IT" dirty="0"/>
              <a:t>Abbiamo osservato che </a:t>
            </a:r>
            <a:r>
              <a:rPr lang="it-IT" b="1" dirty="0"/>
              <a:t>l'accuratezza dei SASTT è più alta in JTS piuttosto che in OSS.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Abbiamo notato che </a:t>
            </a:r>
            <a:r>
              <a:rPr lang="it-IT" b="1" dirty="0"/>
              <a:t>JTS e OSS non variano dal punto di vista della complessità di codice così come misurate dalle metriche.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La differenza osservata può essere ragionevolmente data da </a:t>
            </a:r>
            <a:r>
              <a:rPr lang="it-IT" b="1" dirty="0"/>
              <a:t>2 fattori:</a:t>
            </a:r>
          </a:p>
          <a:p>
            <a:pPr lvl="1" algn="just"/>
            <a:r>
              <a:rPr lang="it-IT" dirty="0"/>
              <a:t>chi ha creato il SASTT si è basato su esempi di JTS non su esempi OS </a:t>
            </a:r>
            <a:r>
              <a:rPr lang="it-IT" dirty="0" err="1"/>
              <a:t>perchè</a:t>
            </a:r>
            <a:r>
              <a:rPr lang="it-IT" dirty="0"/>
              <a:t> magari sono disponibili, </a:t>
            </a:r>
          </a:p>
          <a:p>
            <a:pPr lvl="1" algn="just"/>
            <a:r>
              <a:rPr lang="it-IT" dirty="0"/>
              <a:t>oppure il CWE riportato dei CVE del dataset OSS non è giusto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A530-F6C6-002A-163F-2D96B93B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423-C375-E5D6-C889-7BDE1DC2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Minacce alla validità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F972-9DC9-05CB-B924-04A2A32EE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 lnSpcReduction="10000"/>
          </a:bodyPr>
          <a:lstStyle/>
          <a:p>
            <a:pPr algn="just"/>
            <a:r>
              <a:rPr lang="it-IT" dirty="0"/>
              <a:t>Di costrutto: capacita di un esperimento di valutare ciò che intende misurare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Conclusioni: affidabilità delle conclusioni tratte da dati sperimentali.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Esterna: misura in cui i risultati di un esperimento possono essere generalizzati ad altri contesti.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Interna: si riferisce al fatto che i cambiamenti osservati sono riconducibili alla variabile indipendente piuttosto che ad alcuni fattori esterni confondenti</a:t>
            </a:r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A530-F6C6-002A-163F-2D96B93B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6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423-C375-E5D6-C889-7BDE1DC2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Minacce alla validità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F972-9DC9-05CB-B924-04A2A32EE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it-IT" dirty="0"/>
              <a:t>Bassa potenza statistica[Interna, Conclusioni]:</a:t>
            </a:r>
          </a:p>
          <a:p>
            <a:pPr lvl="1" algn="just"/>
            <a:r>
              <a:rPr lang="it-IT" dirty="0"/>
              <a:t>Dimensioni ridotte del dataset riducono la possibilità di trarre relazioni significative</a:t>
            </a:r>
          </a:p>
          <a:p>
            <a:pPr lvl="1" algn="just"/>
            <a:r>
              <a:rPr lang="it-IT" dirty="0"/>
              <a:t>Dimensioni ridotte del dataset riducono la possibilità di trarre conclusioni robuste e significative per i dati</a:t>
            </a:r>
          </a:p>
          <a:p>
            <a:pPr lvl="1" algn="just"/>
            <a:r>
              <a:rPr lang="it-IT" dirty="0"/>
              <a:t>Mitigato con aumento del mapping Rule-name, </a:t>
            </a:r>
            <a:r>
              <a:rPr lang="it-IT" dirty="0" err="1"/>
              <a:t>cwe</a:t>
            </a:r>
            <a:r>
              <a:rPr lang="it-IT" dirty="0"/>
              <a:t>.</a:t>
            </a:r>
          </a:p>
          <a:p>
            <a:pPr marL="0" indent="0" algn="just">
              <a:buNone/>
            </a:pPr>
            <a:endParaRPr lang="it-IT" dirty="0"/>
          </a:p>
          <a:p>
            <a:pPr algn="just"/>
            <a:r>
              <a:rPr lang="it-IT" dirty="0"/>
              <a:t>Strumentazione[Interna]</a:t>
            </a:r>
          </a:p>
          <a:p>
            <a:pPr lvl="1" algn="just"/>
            <a:r>
              <a:rPr lang="it-IT" dirty="0"/>
              <a:t>Riguarda la possibilità di introdurre errori nelle procedure di misurazione. Ad esempio in RQ1 l’uso delle API del </a:t>
            </a:r>
            <a:r>
              <a:rPr lang="it-IT" dirty="0" err="1"/>
              <a:t>Nist</a:t>
            </a:r>
            <a:r>
              <a:rPr lang="it-IT" dirty="0"/>
              <a:t> per mappare CVE in CWE.</a:t>
            </a:r>
          </a:p>
          <a:p>
            <a:pPr lvl="1" algn="just"/>
            <a:r>
              <a:rPr lang="it-IT" dirty="0"/>
              <a:t>Mitigato con un test pilota per valutare la presenza di errori o problemi.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A530-F6C6-002A-163F-2D96B93B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3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423-C375-E5D6-C889-7BDE1DC2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Minacce alla validità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F972-9DC9-05CB-B924-04A2A32EE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 fontScale="92500" lnSpcReduction="10000"/>
          </a:bodyPr>
          <a:lstStyle/>
          <a:p>
            <a:pPr algn="just"/>
            <a:r>
              <a:rPr lang="it-IT" dirty="0"/>
              <a:t>Validità del </a:t>
            </a:r>
            <a:r>
              <a:rPr lang="it-IT" sz="2600" dirty="0"/>
              <a:t>campione</a:t>
            </a:r>
            <a:r>
              <a:rPr lang="it-IT" dirty="0"/>
              <a:t>[Esterna]</a:t>
            </a:r>
          </a:p>
          <a:p>
            <a:pPr lvl="1" algn="just"/>
            <a:r>
              <a:rPr lang="it-IT" sz="2300" dirty="0"/>
              <a:t>Una limitazione fondamentale deriva dalla nostra scelta di utilizzare progetti senza file compilabili, restringendo l’ambito a soli tre SASTT. </a:t>
            </a:r>
          </a:p>
          <a:p>
            <a:pPr lvl="1" algn="just"/>
            <a:r>
              <a:rPr lang="it-IT" sz="2300" dirty="0"/>
              <a:t>Riconosciamo le potenziali limitazioni nella generalizzazione dei risultati e prevediamo di condurre futuri studi concentrandoci solo su progetti degli ultimi cinque anni .</a:t>
            </a:r>
          </a:p>
          <a:p>
            <a:pPr lvl="1" algn="just"/>
            <a:endParaRPr lang="it-IT" dirty="0"/>
          </a:p>
          <a:p>
            <a:pPr algn="just"/>
            <a:r>
              <a:rPr lang="it-IT" sz="2600" dirty="0"/>
              <a:t>Rappresentazione del campione[Costrutto]</a:t>
            </a:r>
          </a:p>
          <a:p>
            <a:pPr lvl="1" algn="just"/>
            <a:r>
              <a:rPr lang="it-IT" sz="2300" dirty="0"/>
              <a:t>In RQ1, RQ2 e RQ3, la scelta dei costrutti (come CVE e CWE) potrebbe non rappresentare pienamente la </a:t>
            </a:r>
            <a:r>
              <a:rPr lang="it-IT" sz="2300" b="1" dirty="0"/>
              <a:t>complessità</a:t>
            </a:r>
            <a:r>
              <a:rPr lang="it-IT" sz="2300" dirty="0"/>
              <a:t> delle vulnerabilità nei progetti software.  </a:t>
            </a:r>
          </a:p>
          <a:p>
            <a:pPr lvl="1" algn="just"/>
            <a:r>
              <a:rPr lang="it-IT" sz="2300" dirty="0"/>
              <a:t>Abbiamo mitigato la minaccia assicurandoci che i costrutti scelti riflettessero accuratamente la domanda di ricerca di interesse attraverso un confronto con lo stato dell’arte.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A530-F6C6-002A-163F-2D96B93B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8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US" dirty="0" err="1"/>
              <a:t>Introduzione</a:t>
            </a:r>
            <a:r>
              <a:rPr lang="en-US" dirty="0"/>
              <a:t> - </a:t>
            </a:r>
            <a:r>
              <a:rPr lang="en-US" dirty="0" err="1"/>
              <a:t>Contesto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8414" y="1417638"/>
            <a:ext cx="5620850" cy="5035096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 algn="just">
              <a:spcAft>
                <a:spcPts val="1200"/>
              </a:spcAft>
            </a:pP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Crescita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esponenziale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di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dati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sensibili</a:t>
            </a:r>
            <a:endParaRPr lang="it-IT" dirty="0"/>
          </a:p>
          <a:p>
            <a:pPr marL="365760" lvl="1" indent="0" algn="just">
              <a:spcAft>
                <a:spcPts val="1200"/>
              </a:spcAft>
            </a:pP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aumento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cyber-attack </a:t>
            </a:r>
          </a:p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Una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violazione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dati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ha un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costo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medio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globale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di 4,45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milioni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di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dollari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per le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industrie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società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nel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2023.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Questo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ha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portato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:</a:t>
            </a:r>
          </a:p>
          <a:p>
            <a:pPr lvl="1" algn="just"/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ad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investire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nella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sicurezza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informatica ad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esempio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utilizzando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Static Application Security Testing Tool (SASTT)</a:t>
            </a:r>
          </a:p>
          <a:p>
            <a:pPr marL="0" indent="0" algn="just">
              <a:spcAft>
                <a:spcPts val="1200"/>
              </a:spcAft>
              <a:buNone/>
            </a:pPr>
            <a:br>
              <a:rPr lang="en-US" dirty="0"/>
            </a:br>
            <a:endParaRPr lang="en-US" dirty="0"/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en-US" dirty="0"/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magine 4" descr="Immagine che contiene testo, linea, diagramma, numero&#10;&#10;Descrizione generata automaticamente">
            <a:extLst>
              <a:ext uri="{FF2B5EF4-FFF2-40B4-BE49-F238E27FC236}">
                <a16:creationId xmlns:a16="http://schemas.microsoft.com/office/drawing/2014/main" id="{87737FB5-5FD6-6CEC-0289-1A0B7794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26" y="2243402"/>
            <a:ext cx="4489680" cy="31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7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5423-C375-E5D6-C889-7BDE1DC2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F972-9DC9-05CB-B924-04A2A32EE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algn="just"/>
            <a:r>
              <a:rPr lang="it-IT" dirty="0"/>
              <a:t>I SASTT essendo affetti da un alto tasso di falsi negativi necessitano di maggiori cure e attenzioni per essere di supporto per ricercatori e sviluppatori.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Future direzioni:</a:t>
            </a:r>
          </a:p>
          <a:p>
            <a:pPr lvl="1" algn="just"/>
            <a:r>
              <a:rPr lang="it-IT" dirty="0"/>
              <a:t>Sviluppo di modelli ML avanzati per previsioni accurate.</a:t>
            </a:r>
            <a:endParaRPr lang="en-US" dirty="0"/>
          </a:p>
          <a:p>
            <a:pPr lvl="1" algn="just"/>
            <a:r>
              <a:rPr lang="it-IT" dirty="0"/>
              <a:t>Integrazione di tecniche statiche e dinamiche per ridurre i FN.</a:t>
            </a:r>
            <a:endParaRPr lang="en-US" dirty="0"/>
          </a:p>
          <a:p>
            <a:pPr lvl="1" algn="just"/>
            <a:r>
              <a:rPr lang="it-IT" dirty="0"/>
              <a:t>Ottimizzazione degli strumenti SASTT per ridurre i FN per riconoscere più varianti di vulnerabilità.</a:t>
            </a:r>
            <a:endParaRPr lang="en-US" dirty="0"/>
          </a:p>
          <a:p>
            <a:pPr lvl="1"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A530-F6C6-002A-163F-2D96B93B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4A32-59FA-4154-AA04-72C1FA22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60B6B-B5BD-4CAD-AF2F-C614AE614C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F45E402-97E5-4011-A3BA-320CD5CC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318" y="2667000"/>
            <a:ext cx="600017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200" b="1" dirty="0">
                <a:latin typeface="Arial" charset="0"/>
                <a:cs typeface="Arial" charset="0"/>
              </a:rPr>
              <a:t>Valentino Loren Perrone</a:t>
            </a:r>
          </a:p>
          <a:p>
            <a:pPr>
              <a:buFont typeface="Wingdings" pitchFamily="2" charset="2"/>
              <a:buNone/>
            </a:pPr>
            <a:r>
              <a:rPr lang="en-US" altLang="en-US" sz="2000" i="1" dirty="0">
                <a:latin typeface="Arial" charset="0"/>
                <a:cs typeface="Arial" charset="0"/>
              </a:rPr>
              <a:t>Valentino.perrone@alumni.uniroma2.eu</a:t>
            </a:r>
          </a:p>
          <a:p>
            <a:pPr algn="ctr">
              <a:buFont typeface="Wingdings" pitchFamily="2" charset="2"/>
              <a:buNone/>
            </a:pPr>
            <a:endParaRPr lang="en-US" altLang="en-US" sz="2200" dirty="0">
              <a:latin typeface="Arial" charset="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endParaRPr lang="en-US" altLang="en-US" sz="2200" dirty="0">
              <a:latin typeface="Arial" charset="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endParaRPr lang="en-US" altLang="en-US" sz="2200" dirty="0">
              <a:latin typeface="Arial" charset="0"/>
              <a:cs typeface="Arial" charset="0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79B74F40-A253-4532-9A84-BA4F9A508054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828800"/>
            <a:ext cx="2605088" cy="4140200"/>
            <a:chOff x="1721" y="948"/>
            <a:chExt cx="1610" cy="3058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1B95B794-42CE-4859-80FF-72A61DCB9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1" y="1183"/>
              <a:ext cx="1610" cy="2823"/>
              <a:chOff x="1721" y="1183"/>
              <a:chExt cx="1610" cy="2823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F5B521F6-FFC3-4953-ADC8-056079376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1341"/>
                <a:ext cx="630" cy="616"/>
              </a:xfrm>
              <a:custGeom>
                <a:avLst/>
                <a:gdLst>
                  <a:gd name="T0" fmla="*/ 328 w 630"/>
                  <a:gd name="T1" fmla="*/ 142 h 616"/>
                  <a:gd name="T2" fmla="*/ 273 w 630"/>
                  <a:gd name="T3" fmla="*/ 79 h 616"/>
                  <a:gd name="T4" fmla="*/ 196 w 630"/>
                  <a:gd name="T5" fmla="*/ 32 h 616"/>
                  <a:gd name="T6" fmla="*/ 127 w 630"/>
                  <a:gd name="T7" fmla="*/ 0 h 616"/>
                  <a:gd name="T8" fmla="*/ 72 w 630"/>
                  <a:gd name="T9" fmla="*/ 9 h 616"/>
                  <a:gd name="T10" fmla="*/ 32 w 630"/>
                  <a:gd name="T11" fmla="*/ 44 h 616"/>
                  <a:gd name="T12" fmla="*/ 0 w 630"/>
                  <a:gd name="T13" fmla="*/ 151 h 616"/>
                  <a:gd name="T14" fmla="*/ 12 w 630"/>
                  <a:gd name="T15" fmla="*/ 274 h 616"/>
                  <a:gd name="T16" fmla="*/ 45 w 630"/>
                  <a:gd name="T17" fmla="*/ 392 h 616"/>
                  <a:gd name="T18" fmla="*/ 81 w 630"/>
                  <a:gd name="T19" fmla="*/ 483 h 616"/>
                  <a:gd name="T20" fmla="*/ 150 w 630"/>
                  <a:gd name="T21" fmla="*/ 578 h 616"/>
                  <a:gd name="T22" fmla="*/ 210 w 630"/>
                  <a:gd name="T23" fmla="*/ 616 h 616"/>
                  <a:gd name="T24" fmla="*/ 291 w 630"/>
                  <a:gd name="T25" fmla="*/ 616 h 616"/>
                  <a:gd name="T26" fmla="*/ 374 w 630"/>
                  <a:gd name="T27" fmla="*/ 590 h 616"/>
                  <a:gd name="T28" fmla="*/ 415 w 630"/>
                  <a:gd name="T29" fmla="*/ 522 h 616"/>
                  <a:gd name="T30" fmla="*/ 437 w 630"/>
                  <a:gd name="T31" fmla="*/ 435 h 616"/>
                  <a:gd name="T32" fmla="*/ 429 w 630"/>
                  <a:gd name="T33" fmla="*/ 328 h 616"/>
                  <a:gd name="T34" fmla="*/ 621 w 630"/>
                  <a:gd name="T35" fmla="*/ 341 h 616"/>
                  <a:gd name="T36" fmla="*/ 630 w 630"/>
                  <a:gd name="T37" fmla="*/ 293 h 616"/>
                  <a:gd name="T38" fmla="*/ 411 w 630"/>
                  <a:gd name="T39" fmla="*/ 274 h 616"/>
                  <a:gd name="T40" fmla="*/ 356 w 630"/>
                  <a:gd name="T41" fmla="*/ 163 h 616"/>
                  <a:gd name="T42" fmla="*/ 328 w 630"/>
                  <a:gd name="T43" fmla="*/ 142 h 6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30" h="616">
                    <a:moveTo>
                      <a:pt x="328" y="142"/>
                    </a:moveTo>
                    <a:lnTo>
                      <a:pt x="273" y="79"/>
                    </a:lnTo>
                    <a:lnTo>
                      <a:pt x="196" y="32"/>
                    </a:lnTo>
                    <a:lnTo>
                      <a:pt x="127" y="0"/>
                    </a:lnTo>
                    <a:lnTo>
                      <a:pt x="72" y="9"/>
                    </a:lnTo>
                    <a:lnTo>
                      <a:pt x="32" y="44"/>
                    </a:lnTo>
                    <a:lnTo>
                      <a:pt x="0" y="151"/>
                    </a:lnTo>
                    <a:lnTo>
                      <a:pt x="12" y="274"/>
                    </a:lnTo>
                    <a:lnTo>
                      <a:pt x="45" y="392"/>
                    </a:lnTo>
                    <a:lnTo>
                      <a:pt x="81" y="483"/>
                    </a:lnTo>
                    <a:lnTo>
                      <a:pt x="150" y="578"/>
                    </a:lnTo>
                    <a:lnTo>
                      <a:pt x="210" y="616"/>
                    </a:lnTo>
                    <a:lnTo>
                      <a:pt x="291" y="616"/>
                    </a:lnTo>
                    <a:lnTo>
                      <a:pt x="374" y="590"/>
                    </a:lnTo>
                    <a:lnTo>
                      <a:pt x="415" y="522"/>
                    </a:lnTo>
                    <a:lnTo>
                      <a:pt x="437" y="435"/>
                    </a:lnTo>
                    <a:lnTo>
                      <a:pt x="429" y="328"/>
                    </a:lnTo>
                    <a:lnTo>
                      <a:pt x="621" y="341"/>
                    </a:lnTo>
                    <a:lnTo>
                      <a:pt x="630" y="293"/>
                    </a:lnTo>
                    <a:lnTo>
                      <a:pt x="411" y="274"/>
                    </a:lnTo>
                    <a:lnTo>
                      <a:pt x="356" y="163"/>
                    </a:lnTo>
                    <a:lnTo>
                      <a:pt x="328" y="14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FD453BFB-C829-4F83-B804-21E699E15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" y="1183"/>
                <a:ext cx="725" cy="988"/>
              </a:xfrm>
              <a:custGeom>
                <a:avLst/>
                <a:gdLst>
                  <a:gd name="T0" fmla="*/ 423 w 725"/>
                  <a:gd name="T1" fmla="*/ 23 h 988"/>
                  <a:gd name="T2" fmla="*/ 514 w 725"/>
                  <a:gd name="T3" fmla="*/ 0 h 988"/>
                  <a:gd name="T4" fmla="*/ 587 w 725"/>
                  <a:gd name="T5" fmla="*/ 4 h 988"/>
                  <a:gd name="T6" fmla="*/ 643 w 725"/>
                  <a:gd name="T7" fmla="*/ 39 h 988"/>
                  <a:gd name="T8" fmla="*/ 680 w 725"/>
                  <a:gd name="T9" fmla="*/ 95 h 988"/>
                  <a:gd name="T10" fmla="*/ 666 w 725"/>
                  <a:gd name="T11" fmla="*/ 153 h 988"/>
                  <a:gd name="T12" fmla="*/ 615 w 725"/>
                  <a:gd name="T13" fmla="*/ 153 h 988"/>
                  <a:gd name="T14" fmla="*/ 629 w 725"/>
                  <a:gd name="T15" fmla="*/ 106 h 988"/>
                  <a:gd name="T16" fmla="*/ 587 w 725"/>
                  <a:gd name="T17" fmla="*/ 63 h 988"/>
                  <a:gd name="T18" fmla="*/ 547 w 725"/>
                  <a:gd name="T19" fmla="*/ 47 h 988"/>
                  <a:gd name="T20" fmla="*/ 478 w 725"/>
                  <a:gd name="T21" fmla="*/ 63 h 988"/>
                  <a:gd name="T22" fmla="*/ 506 w 725"/>
                  <a:gd name="T23" fmla="*/ 111 h 988"/>
                  <a:gd name="T24" fmla="*/ 514 w 725"/>
                  <a:gd name="T25" fmla="*/ 153 h 988"/>
                  <a:gd name="T26" fmla="*/ 506 w 725"/>
                  <a:gd name="T27" fmla="*/ 190 h 988"/>
                  <a:gd name="T28" fmla="*/ 437 w 725"/>
                  <a:gd name="T29" fmla="*/ 206 h 988"/>
                  <a:gd name="T30" fmla="*/ 364 w 725"/>
                  <a:gd name="T31" fmla="*/ 193 h 988"/>
                  <a:gd name="T32" fmla="*/ 350 w 725"/>
                  <a:gd name="T33" fmla="*/ 165 h 988"/>
                  <a:gd name="T34" fmla="*/ 273 w 725"/>
                  <a:gd name="T35" fmla="*/ 241 h 988"/>
                  <a:gd name="T36" fmla="*/ 227 w 725"/>
                  <a:gd name="T37" fmla="*/ 323 h 988"/>
                  <a:gd name="T38" fmla="*/ 164 w 725"/>
                  <a:gd name="T39" fmla="*/ 430 h 988"/>
                  <a:gd name="T40" fmla="*/ 123 w 725"/>
                  <a:gd name="T41" fmla="*/ 525 h 988"/>
                  <a:gd name="T42" fmla="*/ 105 w 725"/>
                  <a:gd name="T43" fmla="*/ 616 h 988"/>
                  <a:gd name="T44" fmla="*/ 118 w 725"/>
                  <a:gd name="T45" fmla="*/ 664 h 988"/>
                  <a:gd name="T46" fmla="*/ 192 w 725"/>
                  <a:gd name="T47" fmla="*/ 723 h 988"/>
                  <a:gd name="T48" fmla="*/ 342 w 725"/>
                  <a:gd name="T49" fmla="*/ 774 h 988"/>
                  <a:gd name="T50" fmla="*/ 423 w 725"/>
                  <a:gd name="T51" fmla="*/ 798 h 988"/>
                  <a:gd name="T52" fmla="*/ 506 w 725"/>
                  <a:gd name="T53" fmla="*/ 810 h 988"/>
                  <a:gd name="T54" fmla="*/ 629 w 725"/>
                  <a:gd name="T55" fmla="*/ 854 h 988"/>
                  <a:gd name="T56" fmla="*/ 720 w 725"/>
                  <a:gd name="T57" fmla="*/ 881 h 988"/>
                  <a:gd name="T58" fmla="*/ 725 w 725"/>
                  <a:gd name="T59" fmla="*/ 936 h 988"/>
                  <a:gd name="T60" fmla="*/ 680 w 725"/>
                  <a:gd name="T61" fmla="*/ 976 h 988"/>
                  <a:gd name="T62" fmla="*/ 625 w 725"/>
                  <a:gd name="T63" fmla="*/ 988 h 988"/>
                  <a:gd name="T64" fmla="*/ 542 w 725"/>
                  <a:gd name="T65" fmla="*/ 952 h 988"/>
                  <a:gd name="T66" fmla="*/ 350 w 725"/>
                  <a:gd name="T67" fmla="*/ 866 h 988"/>
                  <a:gd name="T68" fmla="*/ 192 w 725"/>
                  <a:gd name="T69" fmla="*/ 806 h 988"/>
                  <a:gd name="T70" fmla="*/ 81 w 725"/>
                  <a:gd name="T71" fmla="*/ 739 h 988"/>
                  <a:gd name="T72" fmla="*/ 8 w 725"/>
                  <a:gd name="T73" fmla="*/ 680 h 988"/>
                  <a:gd name="T74" fmla="*/ 0 w 725"/>
                  <a:gd name="T75" fmla="*/ 608 h 988"/>
                  <a:gd name="T76" fmla="*/ 40 w 725"/>
                  <a:gd name="T77" fmla="*/ 513 h 988"/>
                  <a:gd name="T78" fmla="*/ 123 w 725"/>
                  <a:gd name="T79" fmla="*/ 371 h 988"/>
                  <a:gd name="T80" fmla="*/ 200 w 725"/>
                  <a:gd name="T81" fmla="*/ 253 h 988"/>
                  <a:gd name="T82" fmla="*/ 296 w 725"/>
                  <a:gd name="T83" fmla="*/ 130 h 988"/>
                  <a:gd name="T84" fmla="*/ 369 w 725"/>
                  <a:gd name="T85" fmla="*/ 58 h 988"/>
                  <a:gd name="T86" fmla="*/ 461 w 725"/>
                  <a:gd name="T87" fmla="*/ 23 h 988"/>
                  <a:gd name="T88" fmla="*/ 423 w 725"/>
                  <a:gd name="T89" fmla="*/ 23 h 9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725" h="988">
                    <a:moveTo>
                      <a:pt x="423" y="23"/>
                    </a:moveTo>
                    <a:lnTo>
                      <a:pt x="514" y="0"/>
                    </a:lnTo>
                    <a:lnTo>
                      <a:pt x="587" y="4"/>
                    </a:lnTo>
                    <a:lnTo>
                      <a:pt x="643" y="39"/>
                    </a:lnTo>
                    <a:lnTo>
                      <a:pt x="680" y="95"/>
                    </a:lnTo>
                    <a:lnTo>
                      <a:pt x="666" y="153"/>
                    </a:lnTo>
                    <a:lnTo>
                      <a:pt x="615" y="153"/>
                    </a:lnTo>
                    <a:lnTo>
                      <a:pt x="629" y="106"/>
                    </a:lnTo>
                    <a:lnTo>
                      <a:pt x="587" y="63"/>
                    </a:lnTo>
                    <a:lnTo>
                      <a:pt x="547" y="47"/>
                    </a:lnTo>
                    <a:lnTo>
                      <a:pt x="478" y="63"/>
                    </a:lnTo>
                    <a:lnTo>
                      <a:pt x="506" y="111"/>
                    </a:lnTo>
                    <a:lnTo>
                      <a:pt x="514" y="153"/>
                    </a:lnTo>
                    <a:lnTo>
                      <a:pt x="506" y="190"/>
                    </a:lnTo>
                    <a:lnTo>
                      <a:pt x="437" y="206"/>
                    </a:lnTo>
                    <a:lnTo>
                      <a:pt x="364" y="193"/>
                    </a:lnTo>
                    <a:lnTo>
                      <a:pt x="350" y="165"/>
                    </a:lnTo>
                    <a:lnTo>
                      <a:pt x="273" y="241"/>
                    </a:lnTo>
                    <a:lnTo>
                      <a:pt x="227" y="323"/>
                    </a:lnTo>
                    <a:lnTo>
                      <a:pt x="164" y="430"/>
                    </a:lnTo>
                    <a:lnTo>
                      <a:pt x="123" y="525"/>
                    </a:lnTo>
                    <a:lnTo>
                      <a:pt x="105" y="616"/>
                    </a:lnTo>
                    <a:lnTo>
                      <a:pt x="118" y="664"/>
                    </a:lnTo>
                    <a:lnTo>
                      <a:pt x="192" y="723"/>
                    </a:lnTo>
                    <a:lnTo>
                      <a:pt x="342" y="774"/>
                    </a:lnTo>
                    <a:lnTo>
                      <a:pt x="423" y="798"/>
                    </a:lnTo>
                    <a:lnTo>
                      <a:pt x="506" y="810"/>
                    </a:lnTo>
                    <a:lnTo>
                      <a:pt x="629" y="854"/>
                    </a:lnTo>
                    <a:lnTo>
                      <a:pt x="720" y="881"/>
                    </a:lnTo>
                    <a:lnTo>
                      <a:pt x="725" y="936"/>
                    </a:lnTo>
                    <a:lnTo>
                      <a:pt x="680" y="976"/>
                    </a:lnTo>
                    <a:lnTo>
                      <a:pt x="625" y="988"/>
                    </a:lnTo>
                    <a:lnTo>
                      <a:pt x="542" y="952"/>
                    </a:lnTo>
                    <a:lnTo>
                      <a:pt x="350" y="866"/>
                    </a:lnTo>
                    <a:lnTo>
                      <a:pt x="192" y="806"/>
                    </a:lnTo>
                    <a:lnTo>
                      <a:pt x="81" y="739"/>
                    </a:lnTo>
                    <a:lnTo>
                      <a:pt x="8" y="680"/>
                    </a:lnTo>
                    <a:lnTo>
                      <a:pt x="0" y="608"/>
                    </a:lnTo>
                    <a:lnTo>
                      <a:pt x="40" y="513"/>
                    </a:lnTo>
                    <a:lnTo>
                      <a:pt x="123" y="371"/>
                    </a:lnTo>
                    <a:lnTo>
                      <a:pt x="200" y="253"/>
                    </a:lnTo>
                    <a:lnTo>
                      <a:pt x="296" y="130"/>
                    </a:lnTo>
                    <a:lnTo>
                      <a:pt x="369" y="58"/>
                    </a:lnTo>
                    <a:lnTo>
                      <a:pt x="461" y="23"/>
                    </a:lnTo>
                    <a:lnTo>
                      <a:pt x="423" y="2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2B036579-0587-4EFC-A3B5-156FC01FF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5" y="2002"/>
                <a:ext cx="379" cy="928"/>
              </a:xfrm>
              <a:custGeom>
                <a:avLst/>
                <a:gdLst>
                  <a:gd name="T0" fmla="*/ 23 w 379"/>
                  <a:gd name="T1" fmla="*/ 72 h 928"/>
                  <a:gd name="T2" fmla="*/ 37 w 379"/>
                  <a:gd name="T3" fmla="*/ 25 h 928"/>
                  <a:gd name="T4" fmla="*/ 97 w 379"/>
                  <a:gd name="T5" fmla="*/ 0 h 928"/>
                  <a:gd name="T6" fmla="*/ 150 w 379"/>
                  <a:gd name="T7" fmla="*/ 0 h 928"/>
                  <a:gd name="T8" fmla="*/ 219 w 379"/>
                  <a:gd name="T9" fmla="*/ 36 h 928"/>
                  <a:gd name="T10" fmla="*/ 284 w 379"/>
                  <a:gd name="T11" fmla="*/ 120 h 928"/>
                  <a:gd name="T12" fmla="*/ 330 w 379"/>
                  <a:gd name="T13" fmla="*/ 206 h 928"/>
                  <a:gd name="T14" fmla="*/ 352 w 379"/>
                  <a:gd name="T15" fmla="*/ 324 h 928"/>
                  <a:gd name="T16" fmla="*/ 371 w 379"/>
                  <a:gd name="T17" fmla="*/ 462 h 928"/>
                  <a:gd name="T18" fmla="*/ 379 w 379"/>
                  <a:gd name="T19" fmla="*/ 596 h 928"/>
                  <a:gd name="T20" fmla="*/ 379 w 379"/>
                  <a:gd name="T21" fmla="*/ 770 h 928"/>
                  <a:gd name="T22" fmla="*/ 352 w 379"/>
                  <a:gd name="T23" fmla="*/ 877 h 928"/>
                  <a:gd name="T24" fmla="*/ 302 w 379"/>
                  <a:gd name="T25" fmla="*/ 916 h 928"/>
                  <a:gd name="T26" fmla="*/ 215 w 379"/>
                  <a:gd name="T27" fmla="*/ 928 h 928"/>
                  <a:gd name="T28" fmla="*/ 124 w 379"/>
                  <a:gd name="T29" fmla="*/ 924 h 928"/>
                  <a:gd name="T30" fmla="*/ 77 w 379"/>
                  <a:gd name="T31" fmla="*/ 877 h 928"/>
                  <a:gd name="T32" fmla="*/ 51 w 379"/>
                  <a:gd name="T33" fmla="*/ 794 h 928"/>
                  <a:gd name="T34" fmla="*/ 28 w 379"/>
                  <a:gd name="T35" fmla="*/ 712 h 928"/>
                  <a:gd name="T36" fmla="*/ 10 w 379"/>
                  <a:gd name="T37" fmla="*/ 561 h 928"/>
                  <a:gd name="T38" fmla="*/ 0 w 379"/>
                  <a:gd name="T39" fmla="*/ 392 h 928"/>
                  <a:gd name="T40" fmla="*/ 0 w 379"/>
                  <a:gd name="T41" fmla="*/ 194 h 928"/>
                  <a:gd name="T42" fmla="*/ 23 w 379"/>
                  <a:gd name="T43" fmla="*/ 107 h 928"/>
                  <a:gd name="T44" fmla="*/ 23 w 379"/>
                  <a:gd name="T45" fmla="*/ 72 h 9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379" h="928">
                    <a:moveTo>
                      <a:pt x="23" y="72"/>
                    </a:moveTo>
                    <a:lnTo>
                      <a:pt x="37" y="25"/>
                    </a:lnTo>
                    <a:lnTo>
                      <a:pt x="97" y="0"/>
                    </a:lnTo>
                    <a:lnTo>
                      <a:pt x="150" y="0"/>
                    </a:lnTo>
                    <a:lnTo>
                      <a:pt x="219" y="36"/>
                    </a:lnTo>
                    <a:lnTo>
                      <a:pt x="284" y="120"/>
                    </a:lnTo>
                    <a:lnTo>
                      <a:pt x="330" y="206"/>
                    </a:lnTo>
                    <a:lnTo>
                      <a:pt x="352" y="324"/>
                    </a:lnTo>
                    <a:lnTo>
                      <a:pt x="371" y="462"/>
                    </a:lnTo>
                    <a:lnTo>
                      <a:pt x="379" y="596"/>
                    </a:lnTo>
                    <a:lnTo>
                      <a:pt x="379" y="770"/>
                    </a:lnTo>
                    <a:lnTo>
                      <a:pt x="352" y="877"/>
                    </a:lnTo>
                    <a:lnTo>
                      <a:pt x="302" y="916"/>
                    </a:lnTo>
                    <a:lnTo>
                      <a:pt x="215" y="928"/>
                    </a:lnTo>
                    <a:lnTo>
                      <a:pt x="124" y="924"/>
                    </a:lnTo>
                    <a:lnTo>
                      <a:pt x="77" y="877"/>
                    </a:lnTo>
                    <a:lnTo>
                      <a:pt x="51" y="794"/>
                    </a:lnTo>
                    <a:lnTo>
                      <a:pt x="28" y="712"/>
                    </a:lnTo>
                    <a:lnTo>
                      <a:pt x="10" y="561"/>
                    </a:lnTo>
                    <a:lnTo>
                      <a:pt x="0" y="392"/>
                    </a:lnTo>
                    <a:lnTo>
                      <a:pt x="0" y="194"/>
                    </a:lnTo>
                    <a:lnTo>
                      <a:pt x="23" y="107"/>
                    </a:lnTo>
                    <a:lnTo>
                      <a:pt x="23" y="7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633FF810-8AB8-49EB-A043-277598468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028"/>
                <a:ext cx="580" cy="712"/>
              </a:xfrm>
              <a:custGeom>
                <a:avLst/>
                <a:gdLst>
                  <a:gd name="T0" fmla="*/ 32 w 580"/>
                  <a:gd name="T1" fmla="*/ 0 h 712"/>
                  <a:gd name="T2" fmla="*/ 151 w 580"/>
                  <a:gd name="T3" fmla="*/ 12 h 712"/>
                  <a:gd name="T4" fmla="*/ 273 w 580"/>
                  <a:gd name="T5" fmla="*/ 32 h 712"/>
                  <a:gd name="T6" fmla="*/ 402 w 580"/>
                  <a:gd name="T7" fmla="*/ 95 h 712"/>
                  <a:gd name="T8" fmla="*/ 493 w 580"/>
                  <a:gd name="T9" fmla="*/ 142 h 712"/>
                  <a:gd name="T10" fmla="*/ 552 w 580"/>
                  <a:gd name="T11" fmla="*/ 210 h 712"/>
                  <a:gd name="T12" fmla="*/ 580 w 580"/>
                  <a:gd name="T13" fmla="*/ 249 h 712"/>
                  <a:gd name="T14" fmla="*/ 524 w 580"/>
                  <a:gd name="T15" fmla="*/ 365 h 712"/>
                  <a:gd name="T16" fmla="*/ 437 w 580"/>
                  <a:gd name="T17" fmla="*/ 435 h 712"/>
                  <a:gd name="T18" fmla="*/ 333 w 580"/>
                  <a:gd name="T19" fmla="*/ 486 h 712"/>
                  <a:gd name="T20" fmla="*/ 277 w 580"/>
                  <a:gd name="T21" fmla="*/ 518 h 712"/>
                  <a:gd name="T22" fmla="*/ 182 w 580"/>
                  <a:gd name="T23" fmla="*/ 534 h 712"/>
                  <a:gd name="T24" fmla="*/ 178 w 580"/>
                  <a:gd name="T25" fmla="*/ 565 h 712"/>
                  <a:gd name="T26" fmla="*/ 251 w 580"/>
                  <a:gd name="T27" fmla="*/ 593 h 712"/>
                  <a:gd name="T28" fmla="*/ 356 w 580"/>
                  <a:gd name="T29" fmla="*/ 618 h 712"/>
                  <a:gd name="T30" fmla="*/ 455 w 580"/>
                  <a:gd name="T31" fmla="*/ 665 h 712"/>
                  <a:gd name="T32" fmla="*/ 415 w 580"/>
                  <a:gd name="T33" fmla="*/ 700 h 712"/>
                  <a:gd name="T34" fmla="*/ 374 w 580"/>
                  <a:gd name="T35" fmla="*/ 712 h 712"/>
                  <a:gd name="T36" fmla="*/ 315 w 580"/>
                  <a:gd name="T37" fmla="*/ 660 h 712"/>
                  <a:gd name="T38" fmla="*/ 224 w 580"/>
                  <a:gd name="T39" fmla="*/ 629 h 712"/>
                  <a:gd name="T40" fmla="*/ 151 w 580"/>
                  <a:gd name="T41" fmla="*/ 605 h 712"/>
                  <a:gd name="T42" fmla="*/ 151 w 580"/>
                  <a:gd name="T43" fmla="*/ 558 h 712"/>
                  <a:gd name="T44" fmla="*/ 164 w 580"/>
                  <a:gd name="T45" fmla="*/ 507 h 712"/>
                  <a:gd name="T46" fmla="*/ 210 w 580"/>
                  <a:gd name="T47" fmla="*/ 486 h 712"/>
                  <a:gd name="T48" fmla="*/ 356 w 580"/>
                  <a:gd name="T49" fmla="*/ 435 h 712"/>
                  <a:gd name="T50" fmla="*/ 437 w 580"/>
                  <a:gd name="T51" fmla="*/ 356 h 712"/>
                  <a:gd name="T52" fmla="*/ 497 w 580"/>
                  <a:gd name="T53" fmla="*/ 274 h 712"/>
                  <a:gd name="T54" fmla="*/ 483 w 580"/>
                  <a:gd name="T55" fmla="*/ 233 h 712"/>
                  <a:gd name="T56" fmla="*/ 437 w 580"/>
                  <a:gd name="T57" fmla="*/ 186 h 712"/>
                  <a:gd name="T58" fmla="*/ 328 w 580"/>
                  <a:gd name="T59" fmla="*/ 119 h 712"/>
                  <a:gd name="T60" fmla="*/ 196 w 580"/>
                  <a:gd name="T61" fmla="*/ 95 h 712"/>
                  <a:gd name="T62" fmla="*/ 109 w 580"/>
                  <a:gd name="T63" fmla="*/ 91 h 712"/>
                  <a:gd name="T64" fmla="*/ 32 w 580"/>
                  <a:gd name="T65" fmla="*/ 91 h 712"/>
                  <a:gd name="T66" fmla="*/ 0 w 580"/>
                  <a:gd name="T67" fmla="*/ 47 h 712"/>
                  <a:gd name="T68" fmla="*/ 32 w 580"/>
                  <a:gd name="T69" fmla="*/ 0 h 71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80" h="712">
                    <a:moveTo>
                      <a:pt x="32" y="0"/>
                    </a:moveTo>
                    <a:lnTo>
                      <a:pt x="151" y="12"/>
                    </a:lnTo>
                    <a:lnTo>
                      <a:pt x="273" y="32"/>
                    </a:lnTo>
                    <a:lnTo>
                      <a:pt x="402" y="95"/>
                    </a:lnTo>
                    <a:lnTo>
                      <a:pt x="493" y="142"/>
                    </a:lnTo>
                    <a:lnTo>
                      <a:pt x="552" y="210"/>
                    </a:lnTo>
                    <a:lnTo>
                      <a:pt x="580" y="249"/>
                    </a:lnTo>
                    <a:lnTo>
                      <a:pt x="524" y="365"/>
                    </a:lnTo>
                    <a:lnTo>
                      <a:pt x="437" y="435"/>
                    </a:lnTo>
                    <a:lnTo>
                      <a:pt x="333" y="486"/>
                    </a:lnTo>
                    <a:lnTo>
                      <a:pt x="277" y="518"/>
                    </a:lnTo>
                    <a:lnTo>
                      <a:pt x="182" y="534"/>
                    </a:lnTo>
                    <a:lnTo>
                      <a:pt x="178" y="565"/>
                    </a:lnTo>
                    <a:lnTo>
                      <a:pt x="251" y="593"/>
                    </a:lnTo>
                    <a:lnTo>
                      <a:pt x="356" y="618"/>
                    </a:lnTo>
                    <a:lnTo>
                      <a:pt x="455" y="665"/>
                    </a:lnTo>
                    <a:lnTo>
                      <a:pt x="415" y="700"/>
                    </a:lnTo>
                    <a:lnTo>
                      <a:pt x="374" y="712"/>
                    </a:lnTo>
                    <a:lnTo>
                      <a:pt x="315" y="660"/>
                    </a:lnTo>
                    <a:lnTo>
                      <a:pt x="224" y="629"/>
                    </a:lnTo>
                    <a:lnTo>
                      <a:pt x="151" y="605"/>
                    </a:lnTo>
                    <a:lnTo>
                      <a:pt x="151" y="558"/>
                    </a:lnTo>
                    <a:lnTo>
                      <a:pt x="164" y="507"/>
                    </a:lnTo>
                    <a:lnTo>
                      <a:pt x="210" y="486"/>
                    </a:lnTo>
                    <a:lnTo>
                      <a:pt x="356" y="435"/>
                    </a:lnTo>
                    <a:lnTo>
                      <a:pt x="437" y="356"/>
                    </a:lnTo>
                    <a:lnTo>
                      <a:pt x="497" y="274"/>
                    </a:lnTo>
                    <a:lnTo>
                      <a:pt x="483" y="233"/>
                    </a:lnTo>
                    <a:lnTo>
                      <a:pt x="437" y="186"/>
                    </a:lnTo>
                    <a:lnTo>
                      <a:pt x="328" y="119"/>
                    </a:lnTo>
                    <a:lnTo>
                      <a:pt x="196" y="95"/>
                    </a:lnTo>
                    <a:lnTo>
                      <a:pt x="109" y="91"/>
                    </a:lnTo>
                    <a:lnTo>
                      <a:pt x="32" y="91"/>
                    </a:lnTo>
                    <a:lnTo>
                      <a:pt x="0" y="47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6D73C3C-36D6-411C-8887-CF96D9E3C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2835"/>
                <a:ext cx="705" cy="1152"/>
              </a:xfrm>
              <a:custGeom>
                <a:avLst/>
                <a:gdLst>
                  <a:gd name="T0" fmla="*/ 81 w 705"/>
                  <a:gd name="T1" fmla="*/ 0 h 1152"/>
                  <a:gd name="T2" fmla="*/ 18 w 705"/>
                  <a:gd name="T3" fmla="*/ 0 h 1152"/>
                  <a:gd name="T4" fmla="*/ 0 w 705"/>
                  <a:gd name="T5" fmla="*/ 83 h 1152"/>
                  <a:gd name="T6" fmla="*/ 45 w 705"/>
                  <a:gd name="T7" fmla="*/ 132 h 1152"/>
                  <a:gd name="T8" fmla="*/ 191 w 705"/>
                  <a:gd name="T9" fmla="*/ 246 h 1152"/>
                  <a:gd name="T10" fmla="*/ 320 w 705"/>
                  <a:gd name="T11" fmla="*/ 392 h 1152"/>
                  <a:gd name="T12" fmla="*/ 403 w 705"/>
                  <a:gd name="T13" fmla="*/ 542 h 1152"/>
                  <a:gd name="T14" fmla="*/ 415 w 705"/>
                  <a:gd name="T15" fmla="*/ 641 h 1152"/>
                  <a:gd name="T16" fmla="*/ 411 w 705"/>
                  <a:gd name="T17" fmla="*/ 713 h 1152"/>
                  <a:gd name="T18" fmla="*/ 375 w 705"/>
                  <a:gd name="T19" fmla="*/ 874 h 1152"/>
                  <a:gd name="T20" fmla="*/ 328 w 705"/>
                  <a:gd name="T21" fmla="*/ 1006 h 1152"/>
                  <a:gd name="T22" fmla="*/ 288 w 705"/>
                  <a:gd name="T23" fmla="*/ 1081 h 1152"/>
                  <a:gd name="T24" fmla="*/ 278 w 705"/>
                  <a:gd name="T25" fmla="*/ 1128 h 1152"/>
                  <a:gd name="T26" fmla="*/ 320 w 705"/>
                  <a:gd name="T27" fmla="*/ 1128 h 1152"/>
                  <a:gd name="T28" fmla="*/ 383 w 705"/>
                  <a:gd name="T29" fmla="*/ 1113 h 1152"/>
                  <a:gd name="T30" fmla="*/ 403 w 705"/>
                  <a:gd name="T31" fmla="*/ 1116 h 1152"/>
                  <a:gd name="T32" fmla="*/ 535 w 705"/>
                  <a:gd name="T33" fmla="*/ 1124 h 1152"/>
                  <a:gd name="T34" fmla="*/ 636 w 705"/>
                  <a:gd name="T35" fmla="*/ 1152 h 1152"/>
                  <a:gd name="T36" fmla="*/ 672 w 705"/>
                  <a:gd name="T37" fmla="*/ 1136 h 1152"/>
                  <a:gd name="T38" fmla="*/ 705 w 705"/>
                  <a:gd name="T39" fmla="*/ 1076 h 1152"/>
                  <a:gd name="T40" fmla="*/ 672 w 705"/>
                  <a:gd name="T41" fmla="*/ 1045 h 1152"/>
                  <a:gd name="T42" fmla="*/ 521 w 705"/>
                  <a:gd name="T43" fmla="*/ 1041 h 1152"/>
                  <a:gd name="T44" fmla="*/ 415 w 705"/>
                  <a:gd name="T45" fmla="*/ 1053 h 1152"/>
                  <a:gd name="T46" fmla="*/ 361 w 705"/>
                  <a:gd name="T47" fmla="*/ 1076 h 1152"/>
                  <a:gd name="T48" fmla="*/ 369 w 705"/>
                  <a:gd name="T49" fmla="*/ 1021 h 1152"/>
                  <a:gd name="T50" fmla="*/ 425 w 705"/>
                  <a:gd name="T51" fmla="*/ 938 h 1152"/>
                  <a:gd name="T52" fmla="*/ 470 w 705"/>
                  <a:gd name="T53" fmla="*/ 807 h 1152"/>
                  <a:gd name="T54" fmla="*/ 507 w 705"/>
                  <a:gd name="T55" fmla="*/ 697 h 1152"/>
                  <a:gd name="T56" fmla="*/ 480 w 705"/>
                  <a:gd name="T57" fmla="*/ 570 h 1152"/>
                  <a:gd name="T58" fmla="*/ 438 w 705"/>
                  <a:gd name="T59" fmla="*/ 435 h 1152"/>
                  <a:gd name="T60" fmla="*/ 356 w 705"/>
                  <a:gd name="T61" fmla="*/ 281 h 1152"/>
                  <a:gd name="T62" fmla="*/ 237 w 705"/>
                  <a:gd name="T63" fmla="*/ 139 h 1152"/>
                  <a:gd name="T64" fmla="*/ 136 w 705"/>
                  <a:gd name="T65" fmla="*/ 36 h 1152"/>
                  <a:gd name="T66" fmla="*/ 81 w 705"/>
                  <a:gd name="T67" fmla="*/ 0 h 115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705" h="1152">
                    <a:moveTo>
                      <a:pt x="81" y="0"/>
                    </a:moveTo>
                    <a:lnTo>
                      <a:pt x="18" y="0"/>
                    </a:lnTo>
                    <a:lnTo>
                      <a:pt x="0" y="83"/>
                    </a:lnTo>
                    <a:lnTo>
                      <a:pt x="45" y="132"/>
                    </a:lnTo>
                    <a:lnTo>
                      <a:pt x="191" y="246"/>
                    </a:lnTo>
                    <a:lnTo>
                      <a:pt x="320" y="392"/>
                    </a:lnTo>
                    <a:lnTo>
                      <a:pt x="403" y="542"/>
                    </a:lnTo>
                    <a:lnTo>
                      <a:pt x="415" y="641"/>
                    </a:lnTo>
                    <a:lnTo>
                      <a:pt x="411" y="713"/>
                    </a:lnTo>
                    <a:lnTo>
                      <a:pt x="375" y="874"/>
                    </a:lnTo>
                    <a:lnTo>
                      <a:pt x="328" y="1006"/>
                    </a:lnTo>
                    <a:lnTo>
                      <a:pt x="288" y="1081"/>
                    </a:lnTo>
                    <a:lnTo>
                      <a:pt x="278" y="1128"/>
                    </a:lnTo>
                    <a:lnTo>
                      <a:pt x="320" y="1128"/>
                    </a:lnTo>
                    <a:lnTo>
                      <a:pt x="383" y="1113"/>
                    </a:lnTo>
                    <a:lnTo>
                      <a:pt x="403" y="1116"/>
                    </a:lnTo>
                    <a:lnTo>
                      <a:pt x="535" y="1124"/>
                    </a:lnTo>
                    <a:lnTo>
                      <a:pt x="636" y="1152"/>
                    </a:lnTo>
                    <a:lnTo>
                      <a:pt x="672" y="1136"/>
                    </a:lnTo>
                    <a:lnTo>
                      <a:pt x="705" y="1076"/>
                    </a:lnTo>
                    <a:lnTo>
                      <a:pt x="672" y="1045"/>
                    </a:lnTo>
                    <a:lnTo>
                      <a:pt x="521" y="1041"/>
                    </a:lnTo>
                    <a:lnTo>
                      <a:pt x="415" y="1053"/>
                    </a:lnTo>
                    <a:lnTo>
                      <a:pt x="361" y="1076"/>
                    </a:lnTo>
                    <a:lnTo>
                      <a:pt x="369" y="1021"/>
                    </a:lnTo>
                    <a:lnTo>
                      <a:pt x="425" y="938"/>
                    </a:lnTo>
                    <a:lnTo>
                      <a:pt x="470" y="807"/>
                    </a:lnTo>
                    <a:lnTo>
                      <a:pt x="507" y="697"/>
                    </a:lnTo>
                    <a:lnTo>
                      <a:pt x="480" y="570"/>
                    </a:lnTo>
                    <a:lnTo>
                      <a:pt x="438" y="435"/>
                    </a:lnTo>
                    <a:lnTo>
                      <a:pt x="356" y="281"/>
                    </a:lnTo>
                    <a:lnTo>
                      <a:pt x="237" y="139"/>
                    </a:lnTo>
                    <a:lnTo>
                      <a:pt x="136" y="36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4E9652D1-D254-440E-9D51-51C78DB4F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2833"/>
                <a:ext cx="474" cy="1173"/>
              </a:xfrm>
              <a:custGeom>
                <a:avLst/>
                <a:gdLst>
                  <a:gd name="T0" fmla="*/ 328 w 474"/>
                  <a:gd name="T1" fmla="*/ 0 h 1173"/>
                  <a:gd name="T2" fmla="*/ 269 w 474"/>
                  <a:gd name="T3" fmla="*/ 110 h 1173"/>
                  <a:gd name="T4" fmla="*/ 228 w 474"/>
                  <a:gd name="T5" fmla="*/ 272 h 1173"/>
                  <a:gd name="T6" fmla="*/ 178 w 474"/>
                  <a:gd name="T7" fmla="*/ 451 h 1173"/>
                  <a:gd name="T8" fmla="*/ 132 w 474"/>
                  <a:gd name="T9" fmla="*/ 632 h 1173"/>
                  <a:gd name="T10" fmla="*/ 132 w 474"/>
                  <a:gd name="T11" fmla="*/ 699 h 1173"/>
                  <a:gd name="T12" fmla="*/ 178 w 474"/>
                  <a:gd name="T13" fmla="*/ 818 h 1173"/>
                  <a:gd name="T14" fmla="*/ 241 w 474"/>
                  <a:gd name="T15" fmla="*/ 881 h 1173"/>
                  <a:gd name="T16" fmla="*/ 301 w 474"/>
                  <a:gd name="T17" fmla="*/ 960 h 1173"/>
                  <a:gd name="T18" fmla="*/ 342 w 474"/>
                  <a:gd name="T19" fmla="*/ 1019 h 1173"/>
                  <a:gd name="T20" fmla="*/ 324 w 474"/>
                  <a:gd name="T21" fmla="*/ 1047 h 1173"/>
                  <a:gd name="T22" fmla="*/ 219 w 474"/>
                  <a:gd name="T23" fmla="*/ 1059 h 1173"/>
                  <a:gd name="T24" fmla="*/ 50 w 474"/>
                  <a:gd name="T25" fmla="*/ 1082 h 1173"/>
                  <a:gd name="T26" fmla="*/ 0 w 474"/>
                  <a:gd name="T27" fmla="*/ 1118 h 1173"/>
                  <a:gd name="T28" fmla="*/ 41 w 474"/>
                  <a:gd name="T29" fmla="*/ 1150 h 1173"/>
                  <a:gd name="T30" fmla="*/ 136 w 474"/>
                  <a:gd name="T31" fmla="*/ 1173 h 1173"/>
                  <a:gd name="T32" fmla="*/ 247 w 474"/>
                  <a:gd name="T33" fmla="*/ 1126 h 1173"/>
                  <a:gd name="T34" fmla="*/ 328 w 474"/>
                  <a:gd name="T35" fmla="*/ 1094 h 1173"/>
                  <a:gd name="T36" fmla="*/ 433 w 474"/>
                  <a:gd name="T37" fmla="*/ 1082 h 1173"/>
                  <a:gd name="T38" fmla="*/ 474 w 474"/>
                  <a:gd name="T39" fmla="*/ 1071 h 1173"/>
                  <a:gd name="T40" fmla="*/ 461 w 474"/>
                  <a:gd name="T41" fmla="*/ 1031 h 1173"/>
                  <a:gd name="T42" fmla="*/ 342 w 474"/>
                  <a:gd name="T43" fmla="*/ 929 h 1173"/>
                  <a:gd name="T44" fmla="*/ 273 w 474"/>
                  <a:gd name="T45" fmla="*/ 822 h 1173"/>
                  <a:gd name="T46" fmla="*/ 214 w 474"/>
                  <a:gd name="T47" fmla="*/ 750 h 1173"/>
                  <a:gd name="T48" fmla="*/ 205 w 474"/>
                  <a:gd name="T49" fmla="*/ 679 h 1173"/>
                  <a:gd name="T50" fmla="*/ 233 w 474"/>
                  <a:gd name="T51" fmla="*/ 561 h 1173"/>
                  <a:gd name="T52" fmla="*/ 296 w 474"/>
                  <a:gd name="T53" fmla="*/ 439 h 1173"/>
                  <a:gd name="T54" fmla="*/ 365 w 474"/>
                  <a:gd name="T55" fmla="*/ 230 h 1173"/>
                  <a:gd name="T56" fmla="*/ 425 w 474"/>
                  <a:gd name="T57" fmla="*/ 107 h 1173"/>
                  <a:gd name="T58" fmla="*/ 419 w 474"/>
                  <a:gd name="T59" fmla="*/ 35 h 1173"/>
                  <a:gd name="T60" fmla="*/ 365 w 474"/>
                  <a:gd name="T61" fmla="*/ 0 h 1173"/>
                  <a:gd name="T62" fmla="*/ 328 w 474"/>
                  <a:gd name="T63" fmla="*/ 0 h 117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474" h="1173">
                    <a:moveTo>
                      <a:pt x="328" y="0"/>
                    </a:moveTo>
                    <a:lnTo>
                      <a:pt x="269" y="110"/>
                    </a:lnTo>
                    <a:lnTo>
                      <a:pt x="228" y="272"/>
                    </a:lnTo>
                    <a:lnTo>
                      <a:pt x="178" y="451"/>
                    </a:lnTo>
                    <a:lnTo>
                      <a:pt x="132" y="632"/>
                    </a:lnTo>
                    <a:lnTo>
                      <a:pt x="132" y="699"/>
                    </a:lnTo>
                    <a:lnTo>
                      <a:pt x="178" y="818"/>
                    </a:lnTo>
                    <a:lnTo>
                      <a:pt x="241" y="881"/>
                    </a:lnTo>
                    <a:lnTo>
                      <a:pt x="301" y="960"/>
                    </a:lnTo>
                    <a:lnTo>
                      <a:pt x="342" y="1019"/>
                    </a:lnTo>
                    <a:lnTo>
                      <a:pt x="324" y="1047"/>
                    </a:lnTo>
                    <a:lnTo>
                      <a:pt x="219" y="1059"/>
                    </a:lnTo>
                    <a:lnTo>
                      <a:pt x="50" y="1082"/>
                    </a:lnTo>
                    <a:lnTo>
                      <a:pt x="0" y="1118"/>
                    </a:lnTo>
                    <a:lnTo>
                      <a:pt x="41" y="1150"/>
                    </a:lnTo>
                    <a:lnTo>
                      <a:pt x="136" y="1173"/>
                    </a:lnTo>
                    <a:lnTo>
                      <a:pt x="247" y="1126"/>
                    </a:lnTo>
                    <a:lnTo>
                      <a:pt x="328" y="1094"/>
                    </a:lnTo>
                    <a:lnTo>
                      <a:pt x="433" y="1082"/>
                    </a:lnTo>
                    <a:lnTo>
                      <a:pt x="474" y="1071"/>
                    </a:lnTo>
                    <a:lnTo>
                      <a:pt x="461" y="1031"/>
                    </a:lnTo>
                    <a:lnTo>
                      <a:pt x="342" y="929"/>
                    </a:lnTo>
                    <a:lnTo>
                      <a:pt x="273" y="822"/>
                    </a:lnTo>
                    <a:lnTo>
                      <a:pt x="214" y="750"/>
                    </a:lnTo>
                    <a:lnTo>
                      <a:pt x="205" y="679"/>
                    </a:lnTo>
                    <a:lnTo>
                      <a:pt x="233" y="561"/>
                    </a:lnTo>
                    <a:lnTo>
                      <a:pt x="296" y="439"/>
                    </a:lnTo>
                    <a:lnTo>
                      <a:pt x="365" y="230"/>
                    </a:lnTo>
                    <a:lnTo>
                      <a:pt x="425" y="107"/>
                    </a:lnTo>
                    <a:lnTo>
                      <a:pt x="419" y="35"/>
                    </a:lnTo>
                    <a:lnTo>
                      <a:pt x="36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684BAF20-CC8C-4D00-A374-CB031078D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1" y="948"/>
              <a:ext cx="291" cy="347"/>
              <a:chOff x="2691" y="948"/>
              <a:chExt cx="291" cy="347"/>
            </a:xfrm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C17EF454-7962-46B1-BE3A-D2016AB4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948"/>
                <a:ext cx="235" cy="241"/>
              </a:xfrm>
              <a:custGeom>
                <a:avLst/>
                <a:gdLst>
                  <a:gd name="T0" fmla="*/ 28 w 235"/>
                  <a:gd name="T1" fmla="*/ 11 h 241"/>
                  <a:gd name="T2" fmla="*/ 91 w 235"/>
                  <a:gd name="T3" fmla="*/ 0 h 241"/>
                  <a:gd name="T4" fmla="*/ 152 w 235"/>
                  <a:gd name="T5" fmla="*/ 4 h 241"/>
                  <a:gd name="T6" fmla="*/ 207 w 235"/>
                  <a:gd name="T7" fmla="*/ 27 h 241"/>
                  <a:gd name="T8" fmla="*/ 235 w 235"/>
                  <a:gd name="T9" fmla="*/ 71 h 241"/>
                  <a:gd name="T10" fmla="*/ 235 w 235"/>
                  <a:gd name="T11" fmla="*/ 106 h 241"/>
                  <a:gd name="T12" fmla="*/ 207 w 235"/>
                  <a:gd name="T13" fmla="*/ 154 h 241"/>
                  <a:gd name="T14" fmla="*/ 160 w 235"/>
                  <a:gd name="T15" fmla="*/ 182 h 241"/>
                  <a:gd name="T16" fmla="*/ 91 w 235"/>
                  <a:gd name="T17" fmla="*/ 182 h 241"/>
                  <a:gd name="T18" fmla="*/ 50 w 235"/>
                  <a:gd name="T19" fmla="*/ 205 h 241"/>
                  <a:gd name="T20" fmla="*/ 36 w 235"/>
                  <a:gd name="T21" fmla="*/ 241 h 241"/>
                  <a:gd name="T22" fmla="*/ 0 w 235"/>
                  <a:gd name="T23" fmla="*/ 229 h 241"/>
                  <a:gd name="T24" fmla="*/ 14 w 235"/>
                  <a:gd name="T25" fmla="*/ 182 h 241"/>
                  <a:gd name="T26" fmla="*/ 64 w 235"/>
                  <a:gd name="T27" fmla="*/ 154 h 241"/>
                  <a:gd name="T28" fmla="*/ 146 w 235"/>
                  <a:gd name="T29" fmla="*/ 146 h 241"/>
                  <a:gd name="T30" fmla="*/ 179 w 235"/>
                  <a:gd name="T31" fmla="*/ 118 h 241"/>
                  <a:gd name="T32" fmla="*/ 188 w 235"/>
                  <a:gd name="T33" fmla="*/ 75 h 241"/>
                  <a:gd name="T34" fmla="*/ 152 w 235"/>
                  <a:gd name="T35" fmla="*/ 36 h 241"/>
                  <a:gd name="T36" fmla="*/ 97 w 235"/>
                  <a:gd name="T37" fmla="*/ 36 h 241"/>
                  <a:gd name="T38" fmla="*/ 36 w 235"/>
                  <a:gd name="T39" fmla="*/ 48 h 241"/>
                  <a:gd name="T40" fmla="*/ 14 w 235"/>
                  <a:gd name="T41" fmla="*/ 36 h 241"/>
                  <a:gd name="T42" fmla="*/ 28 w 235"/>
                  <a:gd name="T43" fmla="*/ 11 h 24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35" h="241">
                    <a:moveTo>
                      <a:pt x="28" y="11"/>
                    </a:moveTo>
                    <a:lnTo>
                      <a:pt x="91" y="0"/>
                    </a:lnTo>
                    <a:lnTo>
                      <a:pt x="152" y="4"/>
                    </a:lnTo>
                    <a:lnTo>
                      <a:pt x="207" y="27"/>
                    </a:lnTo>
                    <a:lnTo>
                      <a:pt x="235" y="71"/>
                    </a:lnTo>
                    <a:lnTo>
                      <a:pt x="235" y="106"/>
                    </a:lnTo>
                    <a:lnTo>
                      <a:pt x="207" y="154"/>
                    </a:lnTo>
                    <a:lnTo>
                      <a:pt x="160" y="182"/>
                    </a:lnTo>
                    <a:lnTo>
                      <a:pt x="91" y="182"/>
                    </a:lnTo>
                    <a:lnTo>
                      <a:pt x="50" y="205"/>
                    </a:lnTo>
                    <a:lnTo>
                      <a:pt x="36" y="241"/>
                    </a:lnTo>
                    <a:lnTo>
                      <a:pt x="0" y="229"/>
                    </a:lnTo>
                    <a:lnTo>
                      <a:pt x="14" y="182"/>
                    </a:lnTo>
                    <a:lnTo>
                      <a:pt x="64" y="154"/>
                    </a:lnTo>
                    <a:lnTo>
                      <a:pt x="146" y="146"/>
                    </a:lnTo>
                    <a:lnTo>
                      <a:pt x="179" y="118"/>
                    </a:lnTo>
                    <a:lnTo>
                      <a:pt x="188" y="75"/>
                    </a:lnTo>
                    <a:lnTo>
                      <a:pt x="152" y="36"/>
                    </a:lnTo>
                    <a:lnTo>
                      <a:pt x="97" y="36"/>
                    </a:lnTo>
                    <a:lnTo>
                      <a:pt x="36" y="48"/>
                    </a:lnTo>
                    <a:lnTo>
                      <a:pt x="14" y="36"/>
                    </a:lnTo>
                    <a:lnTo>
                      <a:pt x="28" y="1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C0391EBB-2547-4E61-8DC2-F6C8C47E3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1229"/>
                <a:ext cx="73" cy="66"/>
              </a:xfrm>
              <a:custGeom>
                <a:avLst/>
                <a:gdLst>
                  <a:gd name="T0" fmla="*/ 73 w 73"/>
                  <a:gd name="T1" fmla="*/ 4 h 66"/>
                  <a:gd name="T2" fmla="*/ 35 w 73"/>
                  <a:gd name="T3" fmla="*/ 0 h 66"/>
                  <a:gd name="T4" fmla="*/ 11 w 73"/>
                  <a:gd name="T5" fmla="*/ 25 h 66"/>
                  <a:gd name="T6" fmla="*/ 0 w 73"/>
                  <a:gd name="T7" fmla="*/ 62 h 66"/>
                  <a:gd name="T8" fmla="*/ 35 w 73"/>
                  <a:gd name="T9" fmla="*/ 66 h 66"/>
                  <a:gd name="T10" fmla="*/ 66 w 73"/>
                  <a:gd name="T11" fmla="*/ 49 h 66"/>
                  <a:gd name="T12" fmla="*/ 73 w 73"/>
                  <a:gd name="T13" fmla="*/ 4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3" h="66">
                    <a:moveTo>
                      <a:pt x="73" y="4"/>
                    </a:moveTo>
                    <a:lnTo>
                      <a:pt x="35" y="0"/>
                    </a:lnTo>
                    <a:lnTo>
                      <a:pt x="11" y="25"/>
                    </a:lnTo>
                    <a:lnTo>
                      <a:pt x="0" y="62"/>
                    </a:lnTo>
                    <a:lnTo>
                      <a:pt x="35" y="66"/>
                    </a:lnTo>
                    <a:lnTo>
                      <a:pt x="66" y="49"/>
                    </a:lnTo>
                    <a:lnTo>
                      <a:pt x="73" y="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08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US" dirty="0" err="1"/>
              <a:t>Introduzione</a:t>
            </a:r>
            <a:r>
              <a:rPr lang="en-US" dirty="0"/>
              <a:t> - </a:t>
            </a:r>
            <a:r>
              <a:rPr lang="en-US" dirty="0" err="1"/>
              <a:t>Contesto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195" y="1417638"/>
            <a:ext cx="9963205" cy="5035096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 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SASTT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hanno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l'obiettivo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di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identificare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le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vulnerabilità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del software e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consentirne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l'eventuale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correzione</a:t>
            </a:r>
            <a:endParaRPr lang="en-US" b="1" dirty="0" err="1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lvl="1" algn="just">
              <a:spcAft>
                <a:spcPts val="1200"/>
              </a:spcAft>
            </a:pPr>
            <a:r>
              <a:rPr lang="it-IT" dirty="0">
                <a:solidFill>
                  <a:srgbClr val="000000"/>
                </a:solidFill>
                <a:ea typeface="+mn-lt"/>
                <a:cs typeface="+mn-lt"/>
              </a:rPr>
              <a:t>effettuano analisi direttamente sul codice sorgente senza che esso venga eseguito (statico), tuttavia la maggior parte dei SASTT richiede sia il codice sorgente che la versione compilata.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spcAft>
                <a:spcPts val="1200"/>
              </a:spcAft>
            </a:pPr>
            <a:endParaRPr lang="it-I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spcAft>
                <a:spcPts val="1200"/>
              </a:spcAft>
            </a:pP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ogni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vulnerabilità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di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sicurezza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viene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mappata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ad uno o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più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Common Weakness Enumeration 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CWE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)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0" indent="0" algn="just">
              <a:spcAft>
                <a:spcPts val="1200"/>
              </a:spcAft>
            </a:pPr>
            <a:endParaRPr lang="en-US" sz="2400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en-US" dirty="0"/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8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US" dirty="0" err="1"/>
              <a:t>Introduzione</a:t>
            </a:r>
            <a:r>
              <a:rPr lang="en-US" dirty="0"/>
              <a:t> - </a:t>
            </a:r>
            <a:r>
              <a:rPr lang="en-US" dirty="0" err="1"/>
              <a:t>Contesto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195" y="1417638"/>
            <a:ext cx="9963205" cy="5035096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 CWE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sono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un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elenco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di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tipologie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di   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vulnerabilità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 del software.</a:t>
            </a: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National Vulnerabilities Database 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NVD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)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manutenuto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dal MITRE Corporation,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contiene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la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lista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Common Vulnerabilities and Exposures 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CVE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) .</a:t>
            </a: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I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CVE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sono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un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elenco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di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annunci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pubblici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in cui uno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specifico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vendor (i.e., Microsoft)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dichiara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che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più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versioni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di un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suo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prodotto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(i.e., Windows)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sono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affette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da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più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222222"/>
                </a:solidFill>
                <a:ea typeface="+mn-lt"/>
                <a:cs typeface="+mn-lt"/>
              </a:rPr>
              <a:t>vulnerabilità</a:t>
            </a:r>
            <a:r>
              <a:rPr lang="en-US" dirty="0">
                <a:solidFill>
                  <a:srgbClr val="222222"/>
                </a:solidFill>
                <a:ea typeface="+mn-lt"/>
                <a:cs typeface="+mn-lt"/>
              </a:rPr>
              <a:t> (i.e., CWE).</a:t>
            </a: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  <a:ea typeface="+mn-lt"/>
              <a:cs typeface="+mn-lt"/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/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99568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 dirty="0" err="1"/>
              <a:t>Introduzione</a:t>
            </a:r>
            <a:r>
              <a:rPr lang="en-US" dirty="0"/>
              <a:t> - </a:t>
            </a:r>
            <a:r>
              <a:rPr lang="en-US" dirty="0" err="1"/>
              <a:t>Obiettivo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17638"/>
            <a:ext cx="10342880" cy="5384482"/>
          </a:xfrm>
        </p:spPr>
        <p:txBody>
          <a:bodyPr vert="horz" lIns="91440" tIns="45720" rIns="91440" bIns="45720" anchor="t">
            <a:normAutofit/>
          </a:bodyPr>
          <a:lstStyle/>
          <a:p>
            <a:pPr marL="0" indent="0" algn="just">
              <a:spcAft>
                <a:spcPts val="1200"/>
              </a:spcAft>
            </a:pPr>
            <a:r>
              <a:rPr lang="en-US" dirty="0">
                <a:ea typeface="+mn-lt"/>
                <a:cs typeface="+mn-lt"/>
              </a:rPr>
              <a:t>Il nostro </a:t>
            </a:r>
            <a:r>
              <a:rPr lang="en-US" dirty="0" err="1">
                <a:ea typeface="+mn-lt"/>
                <a:cs typeface="+mn-lt"/>
              </a:rPr>
              <a:t>lavoro</a:t>
            </a:r>
            <a:r>
              <a:rPr lang="en-US" dirty="0">
                <a:ea typeface="+mn-lt"/>
                <a:cs typeface="+mn-lt"/>
              </a:rPr>
              <a:t> di Tesi </a:t>
            </a:r>
            <a:r>
              <a:rPr lang="en-US" dirty="0" err="1">
                <a:ea typeface="+mn-lt"/>
                <a:cs typeface="+mn-lt"/>
              </a:rPr>
              <a:t>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prefigge</a:t>
            </a:r>
            <a:r>
              <a:rPr lang="en-US" dirty="0">
                <a:ea typeface="+mn-lt"/>
                <a:cs typeface="+mn-lt"/>
              </a:rPr>
              <a:t> di </a:t>
            </a:r>
            <a:r>
              <a:rPr lang="en-US" dirty="0" err="1">
                <a:ea typeface="+mn-lt"/>
                <a:cs typeface="+mn-lt"/>
              </a:rPr>
              <a:t>raggiungere</a:t>
            </a:r>
            <a:r>
              <a:rPr lang="en-US" dirty="0">
                <a:ea typeface="+mn-lt"/>
                <a:cs typeface="+mn-lt"/>
              </a:rPr>
              <a:t> I </a:t>
            </a:r>
            <a:r>
              <a:rPr lang="en-US" dirty="0" err="1">
                <a:ea typeface="+mn-lt"/>
                <a:cs typeface="+mn-lt"/>
              </a:rPr>
              <a:t>seguenti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obiettivi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 algn="just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Analisi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della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Distribuzione 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Struttura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CWE in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progetti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Open Source (OS)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nella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Vista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CWE "Research"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Curata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da MITRE; </a:t>
            </a:r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Valutazione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dell'accuratezza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di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tre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SASTT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progetti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OS;</a:t>
            </a:r>
            <a:endParaRPr lang="en-US" dirty="0"/>
          </a:p>
          <a:p>
            <a:pPr lvl="1" algn="just"/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Confronto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dell'accuratezza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SASTT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tra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la Juliet Test Suite 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progetti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OS.</a:t>
            </a: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it" i="1" dirty="0">
              <a:solidFill>
                <a:srgbClr val="3C404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99568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 dirty="0" err="1"/>
              <a:t>Introduzione</a:t>
            </a:r>
            <a:r>
              <a:rPr lang="en-US" dirty="0"/>
              <a:t> - Dataset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17638"/>
            <a:ext cx="10342880" cy="5384482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marL="0" indent="0" algn="just">
              <a:spcAft>
                <a:spcPts val="1200"/>
              </a:spcAft>
            </a:pPr>
            <a:r>
              <a:rPr lang="en-US" dirty="0" err="1">
                <a:solidFill>
                  <a:srgbClr val="000000"/>
                </a:solidFill>
              </a:rPr>
              <a:t>VulasDB</a:t>
            </a:r>
            <a:r>
              <a:rPr lang="en-US" dirty="0">
                <a:solidFill>
                  <a:srgbClr val="000000"/>
                </a:solidFill>
              </a:rPr>
              <a:t> Open Source Software(</a:t>
            </a:r>
            <a:r>
              <a:rPr lang="en-US" b="1" dirty="0">
                <a:solidFill>
                  <a:srgbClr val="0070C0"/>
                </a:solidFill>
              </a:rPr>
              <a:t>OSS</a:t>
            </a:r>
            <a:r>
              <a:rPr lang="en-US" dirty="0">
                <a:solidFill>
                  <a:srgbClr val="000000"/>
                </a:solidFill>
              </a:rPr>
              <a:t>): </a:t>
            </a:r>
            <a:r>
              <a:rPr lang="en-US" dirty="0" err="1">
                <a:solidFill>
                  <a:srgbClr val="000000"/>
                </a:solidFill>
              </a:rPr>
              <a:t>formato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dalle</a:t>
            </a:r>
            <a:r>
              <a:rPr lang="en-US" dirty="0">
                <a:solidFill>
                  <a:srgbClr val="000000"/>
                </a:solidFill>
              </a:rPr>
              <a:t> triple (</a:t>
            </a:r>
            <a:r>
              <a:rPr lang="en-US" dirty="0" err="1">
                <a:solidFill>
                  <a:srgbClr val="000000"/>
                </a:solidFill>
              </a:rPr>
              <a:t>RepoUrl</a:t>
            </a:r>
            <a:r>
              <a:rPr lang="en-US" dirty="0">
                <a:solidFill>
                  <a:srgbClr val="000000"/>
                </a:solidFill>
              </a:rPr>
              <a:t>, fix commit, CVE-ID). </a:t>
            </a:r>
            <a:r>
              <a:rPr lang="en-US" dirty="0" err="1">
                <a:solidFill>
                  <a:srgbClr val="000000"/>
                </a:solidFill>
              </a:rPr>
              <a:t>Riguarda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progetti</a:t>
            </a:r>
            <a:r>
              <a:rPr lang="en-US" dirty="0">
                <a:solidFill>
                  <a:srgbClr val="000000"/>
                </a:solidFill>
              </a:rPr>
              <a:t> Java.</a:t>
            </a:r>
            <a:r>
              <a:rPr lang="it-IT" dirty="0">
                <a:solidFill>
                  <a:srgbClr val="000000"/>
                </a:solidFill>
              </a:rPr>
              <a:t> </a:t>
            </a:r>
          </a:p>
          <a:p>
            <a:pPr marL="365760" lvl="1" indent="0" algn="just">
              <a:spcAft>
                <a:spcPts val="1200"/>
              </a:spcAft>
            </a:pPr>
            <a:r>
              <a:rPr lang="it-IT" dirty="0">
                <a:solidFill>
                  <a:srgbClr val="000000"/>
                </a:solidFill>
              </a:rPr>
              <a:t> 8898 test; 2966 metodi analizzati; totale di 1872 </a:t>
            </a:r>
            <a:r>
              <a:rPr lang="it-IT" dirty="0" err="1">
                <a:solidFill>
                  <a:srgbClr val="000000"/>
                </a:solidFill>
              </a:rPr>
              <a:t>commit</a:t>
            </a:r>
            <a:r>
              <a:rPr lang="it-IT" dirty="0">
                <a:solidFill>
                  <a:srgbClr val="000000"/>
                </a:solidFill>
              </a:rPr>
              <a:t> appartenenti a 164 progetti</a:t>
            </a:r>
          </a:p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Juliet Test Suite(</a:t>
            </a:r>
            <a:r>
              <a:rPr lang="en-US" b="1" dirty="0">
                <a:solidFill>
                  <a:srgbClr val="0070C0"/>
                </a:solidFill>
              </a:rPr>
              <a:t>JTS</a:t>
            </a:r>
            <a:r>
              <a:rPr lang="en-US" dirty="0">
                <a:solidFill>
                  <a:srgbClr val="000000"/>
                </a:solidFill>
              </a:rPr>
              <a:t>): Test Suite </a:t>
            </a:r>
            <a:r>
              <a:rPr lang="en-US" dirty="0" err="1">
                <a:solidFill>
                  <a:srgbClr val="000000"/>
                </a:solidFill>
              </a:rPr>
              <a:t>formata</a:t>
            </a:r>
            <a:r>
              <a:rPr lang="en-US" dirty="0">
                <a:solidFill>
                  <a:srgbClr val="000000"/>
                </a:solidFill>
              </a:rPr>
              <a:t> da </a:t>
            </a:r>
            <a:r>
              <a:rPr lang="en-US" dirty="0" err="1">
                <a:solidFill>
                  <a:srgbClr val="000000"/>
                </a:solidFill>
              </a:rPr>
              <a:t>codice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artificiale</a:t>
            </a:r>
            <a:r>
              <a:rPr lang="en-US" dirty="0">
                <a:solidFill>
                  <a:srgbClr val="000000"/>
                </a:solidFill>
              </a:rPr>
              <a:t> con </a:t>
            </a:r>
            <a:r>
              <a:rPr lang="en-US" dirty="0" err="1">
                <a:solidFill>
                  <a:srgbClr val="000000"/>
                </a:solidFill>
              </a:rPr>
              <a:t>l'obiettivo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offrire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casi</a:t>
            </a:r>
            <a:r>
              <a:rPr lang="en-US" dirty="0">
                <a:solidFill>
                  <a:srgbClr val="000000"/>
                </a:solidFill>
              </a:rPr>
              <a:t> di test </a:t>
            </a:r>
            <a:r>
              <a:rPr lang="en-US" dirty="0" err="1">
                <a:solidFill>
                  <a:srgbClr val="000000"/>
                </a:solidFill>
              </a:rPr>
              <a:t>classificati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ognuno</a:t>
            </a:r>
            <a:r>
              <a:rPr lang="en-US" dirty="0">
                <a:solidFill>
                  <a:srgbClr val="000000"/>
                </a:solidFill>
              </a:rPr>
              <a:t> con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specifica</a:t>
            </a:r>
            <a:r>
              <a:rPr lang="en-US" dirty="0">
                <a:solidFill>
                  <a:srgbClr val="000000"/>
                </a:solidFill>
              </a:rPr>
              <a:t> CWE</a:t>
            </a:r>
          </a:p>
          <a:p>
            <a:pPr marL="365760" lvl="1" indent="0" algn="just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#CWE = 112</a:t>
            </a:r>
          </a:p>
          <a:p>
            <a:pPr marL="0" indent="0" algn="just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</a:rPr>
              <a:t>Vista </a:t>
            </a:r>
            <a:r>
              <a:rPr lang="en-US" dirty="0" err="1">
                <a:solidFill>
                  <a:srgbClr val="000000"/>
                </a:solidFill>
              </a:rPr>
              <a:t>dei</a:t>
            </a:r>
            <a:r>
              <a:rPr lang="en-US" dirty="0">
                <a:solidFill>
                  <a:srgbClr val="000000"/>
                </a:solidFill>
              </a:rPr>
              <a:t> CWE di Research: è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un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sottoinsieme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della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tassonomia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completa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dei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CWE. Le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viste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sono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raccolte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ordinate di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vulnerabilità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ideata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per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rispondere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specifiche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necessità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scopi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 Nelle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viste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sono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presenti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relazioni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tra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CWE.</a:t>
            </a:r>
          </a:p>
          <a:p>
            <a:pPr marL="365760" lvl="1" indent="0" algn="just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#CWE = 926</a:t>
            </a: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it" i="1" dirty="0">
              <a:solidFill>
                <a:srgbClr val="3C404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5554" y="2094035"/>
            <a:ext cx="7086600" cy="1470025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pPr algn="ctr"/>
            <a:r>
              <a:rPr lang="en-US" dirty="0"/>
              <a:t>Research Question 1</a:t>
            </a:r>
            <a:br>
              <a:rPr lang="en-US" dirty="0"/>
            </a:br>
            <a:br>
              <a:rPr lang="en-US" dirty="0"/>
            </a:br>
            <a:r>
              <a:rPr lang="it-IT" dirty="0"/>
              <a:t> Qual è la struttura e distribuzione dei CWE in OSS?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38C2-B0F1-A408-679E-68FBB11F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E893-3410-BE54-1CFE-22652525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it-IT" dirty="0"/>
              <a:t>RQ1: Design - Obiettivo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0498-59D8-F3F7-D1D8-B0A10E7645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2CF0C5C-680B-BCF8-5630-5F84A00346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it-IT" dirty="0"/>
              <a:t>L'obiettivo della presente RQ è caratterizzare la distribuzione e la struttura dei CWE</a:t>
            </a:r>
          </a:p>
          <a:p>
            <a:endParaRPr lang="it-IT" dirty="0"/>
          </a:p>
          <a:p>
            <a:r>
              <a:rPr lang="it-IT" dirty="0"/>
              <a:t>Fornendo una panoramica chiara dei CWE presenti nei progetti OS allo scopo di aiutare i ricercatori a comprendere meglio la natura delle vulnerabilità</a:t>
            </a:r>
          </a:p>
        </p:txBody>
      </p:sp>
    </p:spTree>
    <p:extLst>
      <p:ext uri="{BB962C8B-B14F-4D97-AF65-F5344CB8AC3E}">
        <p14:creationId xmlns:p14="http://schemas.microsoft.com/office/powerpoint/2010/main" val="2838242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77885</TotalTime>
  <Words>2159</Words>
  <Application>Microsoft Office PowerPoint</Application>
  <PresentationFormat>Widescreen</PresentationFormat>
  <Paragraphs>263</Paragraphs>
  <Slides>31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Century Schoolbook</vt:lpstr>
      <vt:lpstr>Century Schoolbook (body)</vt:lpstr>
      <vt:lpstr>Segoe UI</vt:lpstr>
      <vt:lpstr>Söhne</vt:lpstr>
      <vt:lpstr>Wingdings</vt:lpstr>
      <vt:lpstr>Wingdings 2</vt:lpstr>
      <vt:lpstr>Oriel</vt:lpstr>
      <vt:lpstr>Accuratezza dei SASTT nella Rilevazione di Vulnerabilità di Sicurezza nei Progetti Open Source</vt:lpstr>
      <vt:lpstr>Agenda</vt:lpstr>
      <vt:lpstr>Introduzione - Contesto</vt:lpstr>
      <vt:lpstr>Introduzione - Contesto</vt:lpstr>
      <vt:lpstr>Introduzione - Contesto</vt:lpstr>
      <vt:lpstr>Introduzione - Obiettivo</vt:lpstr>
      <vt:lpstr>Introduzione - Dataset</vt:lpstr>
      <vt:lpstr>Research Question 1   Qual è la struttura e distribuzione dei CWE in OSS?</vt:lpstr>
      <vt:lpstr>RQ1: Design - Obiettivo</vt:lpstr>
      <vt:lpstr>RQ1: Risultati</vt:lpstr>
      <vt:lpstr>RQ1: Risultati</vt:lpstr>
      <vt:lpstr>RQ1: Risultati</vt:lpstr>
      <vt:lpstr>Research Question 2  Qual è l'accuratezza dei SASTT in OSS?</vt:lpstr>
      <vt:lpstr>RQ2: Design - Contesto</vt:lpstr>
      <vt:lpstr>RQ2: Design- Obiettivo</vt:lpstr>
      <vt:lpstr>RQ2: Design- Metodologia</vt:lpstr>
      <vt:lpstr>RQ2: Design- Metodologia</vt:lpstr>
      <vt:lpstr>RQ2: Design- Metodologia</vt:lpstr>
      <vt:lpstr>RQ2: Risultati</vt:lpstr>
      <vt:lpstr>RQ2: Discussioni</vt:lpstr>
      <vt:lpstr>Research Question 3   Esistono differenze nell'accuratezza dei SASTT tra OSS e JTS?</vt:lpstr>
      <vt:lpstr>RQ3 Design - Obiettivo</vt:lpstr>
      <vt:lpstr>RQ3 Design - Metodologia</vt:lpstr>
      <vt:lpstr>RQ3: -  Risultati</vt:lpstr>
      <vt:lpstr>RQ3: Risultati</vt:lpstr>
      <vt:lpstr>RQ3: - Discussioni</vt:lpstr>
      <vt:lpstr>Minacce alla validità</vt:lpstr>
      <vt:lpstr>Minacce alla validità</vt:lpstr>
      <vt:lpstr>Minacce alla validità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Engineering + Projects</dc:title>
  <dc:creator>davide</dc:creator>
  <cp:lastModifiedBy>valentino loren perrone</cp:lastModifiedBy>
  <cp:revision>888</cp:revision>
  <dcterms:created xsi:type="dcterms:W3CDTF">2006-08-16T00:00:00Z</dcterms:created>
  <dcterms:modified xsi:type="dcterms:W3CDTF">2023-10-31T12:05:52Z</dcterms:modified>
</cp:coreProperties>
</file>